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8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9144000" cy="5143500" type="screen16x9"/>
  <p:notesSz cx="6858000" cy="9144000"/>
  <p:embeddedFontLst>
    <p:embeddedFont>
      <p:font typeface="Lato" panose="020F0502020204030203" pitchFamily="34" charset="0"/>
      <p:regular r:id="rId19"/>
      <p:bold r:id="rId20"/>
      <p:italic r:id="rId21"/>
      <p:bold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png>
</file>

<file path=ppt/media/image19.jpg>
</file>

<file path=ppt/media/image2.jpg>
</file>

<file path=ppt/media/image20.png>
</file>

<file path=ppt/media/image21.jpg>
</file>

<file path=ppt/media/image22.jpg>
</file>

<file path=ppt/media/image23.jpg>
</file>

<file path=ppt/media/image24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ae6dc0f915_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2ae6dc0f915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ae6dc0f8f0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g2ae6dc0f8f0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ae6dc0f8f0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g2ae6dc0f8f0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ae6dc0f915_1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g2ae6dc0f915_1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ae6dc0f8f0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g2ae6dc0f8f0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ae6dc0f915_1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g2ae6dc0f915_1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ae6dc0f915_1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g2ae6dc0f915_1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ae6dc0f915_1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2ae6dc0f915_1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ae6dc0f8f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2ae6dc0f8f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ae6dc0f915_1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g2ae6dc0f915_1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ae6dc0f8f0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g2ae6dc0f8f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ae6dc0f8f0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g2ae6dc0f8f0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ae6dc0f915_1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g2ae6dc0f915_1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ae6dc0f915_1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2ae6dc0f915_1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ae6dc0f915_1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g2ae6dc0f915_1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722313" y="3305175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648200" y="1200150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3"/>
          </p:nvPr>
        </p:nvSpPr>
        <p:spPr>
          <a:xfrm>
            <a:off x="4645025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4"/>
          </p:nvPr>
        </p:nvSpPr>
        <p:spPr>
          <a:xfrm>
            <a:off x="4645025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457200" y="204788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874764" y="-1217414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463778" y="1371600"/>
            <a:ext cx="4388644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272778" y="-609600"/>
            <a:ext cx="4388644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png"/><Relationship Id="rId5" Type="http://schemas.openxmlformats.org/officeDocument/2006/relationships/hyperlink" Target="https://alaska.usgs.gov/products/data.php?dataid=315" TargetMode="External"/><Relationship Id="rId4" Type="http://schemas.openxmlformats.org/officeDocument/2006/relationships/hyperlink" Target="https://home.openweathermap.org/marketplace/my_order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alaska.usgs.gov/products/data.php?dataid=315" TargetMode="External"/><Relationship Id="rId4" Type="http://schemas.openxmlformats.org/officeDocument/2006/relationships/hyperlink" Target="https://home.openweathermap.org/marketplace/my_order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alaska.usgs.gov/products/data.php?dataid=315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alaska.usgs.gov/products/data.php?dataid=315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hyperlink" Target="https://home.openweathermap.org/marketplace/my_order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5" descr="Polar bear mother and baby crossing ice"/>
          <p:cNvPicPr preferRelativeResize="0"/>
          <p:nvPr/>
        </p:nvPicPr>
        <p:blipFill rotWithShape="1">
          <a:blip r:embed="rId3">
            <a:alphaModFix/>
          </a:blip>
          <a:srcRect t="9252" b="29954"/>
          <a:stretch/>
        </p:blipFill>
        <p:spPr>
          <a:xfrm>
            <a:off x="1450" y="0"/>
            <a:ext cx="9144000" cy="2861371"/>
          </a:xfrm>
          <a:custGeom>
            <a:avLst/>
            <a:gdLst/>
            <a:ahLst/>
            <a:cxnLst/>
            <a:rect l="l" t="t" r="r" b="b"/>
            <a:pathLst>
              <a:path w="12192000" h="3692092" extrusionOk="0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30" name="Google Shape;130;p25"/>
          <p:cNvSpPr txBox="1">
            <a:spLocks noGrp="1"/>
          </p:cNvSpPr>
          <p:nvPr>
            <p:ph type="body" idx="1"/>
          </p:nvPr>
        </p:nvSpPr>
        <p:spPr>
          <a:xfrm>
            <a:off x="789162" y="2571750"/>
            <a:ext cx="7565700" cy="20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320"/>
              </a:spcBef>
              <a:spcAft>
                <a:spcPts val="0"/>
              </a:spcAft>
              <a:buNone/>
            </a:pPr>
            <a:r>
              <a:rPr lang="en" sz="2550" i="1">
                <a:solidFill>
                  <a:srgbClr val="1D1C1D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Adapting to a Changing World: </a:t>
            </a:r>
            <a:endParaRPr sz="2550" i="1">
              <a:solidFill>
                <a:srgbClr val="1D1C1D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320"/>
              </a:spcBef>
              <a:spcAft>
                <a:spcPts val="0"/>
              </a:spcAft>
              <a:buNone/>
            </a:pPr>
            <a:r>
              <a:rPr lang="en" sz="2550" i="1">
                <a:solidFill>
                  <a:srgbClr val="1D1C1D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Unveiling the Story of </a:t>
            </a:r>
            <a:r>
              <a:rPr lang="en" sz="2750" b="1" i="1">
                <a:solidFill>
                  <a:srgbClr val="1155CC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Polar Bears</a:t>
            </a:r>
            <a:r>
              <a:rPr lang="en" sz="2550" i="1">
                <a:solidFill>
                  <a:srgbClr val="1D1C1D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and </a:t>
            </a:r>
            <a:r>
              <a:rPr lang="en" sz="2750" b="1" i="1">
                <a:solidFill>
                  <a:srgbClr val="1155CC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Climate Shifts</a:t>
            </a:r>
            <a:endParaRPr b="1" i="1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1" name="Google Shape;131;p25"/>
          <p:cNvSpPr txBox="1"/>
          <p:nvPr/>
        </p:nvSpPr>
        <p:spPr>
          <a:xfrm>
            <a:off x="4179150" y="4471375"/>
            <a:ext cx="43281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Nick Nath, Paolo Arciaga, Mari Awaisi, Krystin Cipriano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34"/>
          <p:cNvPicPr preferRelativeResize="0"/>
          <p:nvPr/>
        </p:nvPicPr>
        <p:blipFill rotWithShape="1">
          <a:blip r:embed="rId3">
            <a:alphaModFix amt="28000"/>
          </a:blip>
          <a:srcRect t="16216" b="16216"/>
          <a:stretch/>
        </p:blipFill>
        <p:spPr>
          <a:xfrm>
            <a:off x="-92550" y="10338"/>
            <a:ext cx="9144000" cy="5122825"/>
          </a:xfrm>
          <a:prstGeom prst="rect">
            <a:avLst/>
          </a:prstGeom>
          <a:noFill/>
          <a:ln>
            <a:noFill/>
          </a:ln>
          <a:effectLst>
            <a:reflection endPos="16000" dist="38100" dir="5400000" fadeDir="5400012" sy="-100000" algn="bl" rotWithShape="0"/>
          </a:effectLst>
        </p:spPr>
      </p:pic>
      <p:sp>
        <p:nvSpPr>
          <p:cNvPr id="223" name="Google Shape;223;p34"/>
          <p:cNvSpPr txBox="1">
            <a:spLocks noGrp="1"/>
          </p:cNvSpPr>
          <p:nvPr>
            <p:ph type="title"/>
          </p:nvPr>
        </p:nvSpPr>
        <p:spPr>
          <a:xfrm>
            <a:off x="501250" y="10350"/>
            <a:ext cx="8228100" cy="609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7692"/>
              <a:buFont typeface="Calibri"/>
              <a:buNone/>
            </a:pPr>
            <a:r>
              <a:rPr lang="en" sz="2600" b="1" i="1">
                <a:solidFill>
                  <a:srgbClr val="1D1C1D"/>
                </a:solidFill>
                <a:latin typeface="Lato"/>
                <a:ea typeface="Lato"/>
                <a:cs typeface="Lato"/>
                <a:sym typeface="Lato"/>
              </a:rPr>
              <a:t> Temperature &amp; Mass over a 36 year period: Beaufort Sea</a:t>
            </a:r>
            <a:endParaRPr sz="4200" b="1" i="1">
              <a:solidFill>
                <a:srgbClr val="1D1C1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4" name="Google Shape;224;p34"/>
          <p:cNvSpPr txBox="1">
            <a:spLocks noGrp="1"/>
          </p:cNvSpPr>
          <p:nvPr>
            <p:ph type="body" idx="1"/>
          </p:nvPr>
        </p:nvSpPr>
        <p:spPr>
          <a:xfrm>
            <a:off x="5721850" y="1395750"/>
            <a:ext cx="3274200" cy="15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74151"/>
                </a:solidFill>
              </a:rPr>
              <a:t>During certain periods, a rise in temperature coincides with a decrease in mass, possibly reflecting the impact of a warming climate on polar bear habitats and food sources. However, the relationship is</a:t>
            </a:r>
            <a:r>
              <a:rPr lang="en" sz="1200" b="1" i="1">
                <a:solidFill>
                  <a:srgbClr val="1155CC"/>
                </a:solidFill>
              </a:rPr>
              <a:t> not strictly entirely inverse;</a:t>
            </a:r>
            <a:r>
              <a:rPr lang="en" sz="1200">
                <a:solidFill>
                  <a:srgbClr val="374151"/>
                </a:solidFill>
              </a:rPr>
              <a:t> there are years where both temperature and mass increase, </a:t>
            </a:r>
            <a:r>
              <a:rPr lang="en" sz="1200" b="1" i="1">
                <a:solidFill>
                  <a:srgbClr val="1155CC"/>
                </a:solidFill>
              </a:rPr>
              <a:t>suggesting other ecological or biological factors at play. </a:t>
            </a:r>
            <a:endParaRPr b="1" i="1">
              <a:solidFill>
                <a:srgbClr val="1155CC"/>
              </a:solidFill>
            </a:endParaRPr>
          </a:p>
        </p:txBody>
      </p:sp>
      <p:sp>
        <p:nvSpPr>
          <p:cNvPr id="225" name="Google Shape;225;p34"/>
          <p:cNvSpPr txBox="1"/>
          <p:nvPr/>
        </p:nvSpPr>
        <p:spPr>
          <a:xfrm>
            <a:off x="6391050" y="4788675"/>
            <a:ext cx="2660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Study Appendix:</a:t>
            </a:r>
            <a:r>
              <a:rPr lang="en" sz="6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en" sz="600" u="sng">
                <a:solidFill>
                  <a:srgbClr val="9800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OpenWeather Marketplace (openweathermap.org)</a:t>
            </a:r>
            <a:endParaRPr sz="600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</a:t>
            </a:r>
            <a:r>
              <a:rPr lang="en" sz="600" u="sng">
                <a:solidFill>
                  <a:srgbClr val="9800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ASC Data (usgs.gov)</a:t>
            </a:r>
            <a:endParaRPr sz="600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rgbClr val="980000"/>
              </a:solidFill>
            </a:endParaRPr>
          </a:p>
        </p:txBody>
      </p:sp>
      <p:sp>
        <p:nvSpPr>
          <p:cNvPr id="226" name="Google Shape;226;p34"/>
          <p:cNvSpPr/>
          <p:nvPr/>
        </p:nvSpPr>
        <p:spPr>
          <a:xfrm>
            <a:off x="2552450" y="701750"/>
            <a:ext cx="208200" cy="262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34"/>
          <p:cNvSpPr/>
          <p:nvPr/>
        </p:nvSpPr>
        <p:spPr>
          <a:xfrm>
            <a:off x="2814650" y="2648650"/>
            <a:ext cx="208200" cy="216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8" name="Google Shape;228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9238" y="572400"/>
            <a:ext cx="5459024" cy="39987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29" name="Google Shape;229;p34"/>
          <p:cNvSpPr/>
          <p:nvPr/>
        </p:nvSpPr>
        <p:spPr>
          <a:xfrm>
            <a:off x="2853225" y="539800"/>
            <a:ext cx="493800" cy="40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4"/>
          <p:cNvSpPr/>
          <p:nvPr/>
        </p:nvSpPr>
        <p:spPr>
          <a:xfrm>
            <a:off x="3848075" y="523350"/>
            <a:ext cx="269700" cy="40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4"/>
          <p:cNvSpPr/>
          <p:nvPr/>
        </p:nvSpPr>
        <p:spPr>
          <a:xfrm>
            <a:off x="4663675" y="523350"/>
            <a:ext cx="269700" cy="40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4"/>
          <p:cNvSpPr/>
          <p:nvPr/>
        </p:nvSpPr>
        <p:spPr>
          <a:xfrm>
            <a:off x="2047675" y="523350"/>
            <a:ext cx="142500" cy="40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34"/>
          <p:cNvSpPr/>
          <p:nvPr/>
        </p:nvSpPr>
        <p:spPr>
          <a:xfrm>
            <a:off x="1745100" y="523350"/>
            <a:ext cx="142500" cy="40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34"/>
          <p:cNvSpPr txBox="1"/>
          <p:nvPr/>
        </p:nvSpPr>
        <p:spPr>
          <a:xfrm>
            <a:off x="5768125" y="3115400"/>
            <a:ext cx="3223200" cy="14556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Points of Interest: Years where temperature is higher than body mass:   1985-1986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    1988-1989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			     1996-2001	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     2005-2007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     2013-2015 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i="1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  <a:r>
              <a:rPr lang="en" sz="1000" b="1" i="1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Estimate 11 years when temp exceeds mass.</a:t>
            </a:r>
            <a:r>
              <a:rPr lang="en" sz="1200" b="1" i="1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34"/>
          <p:cNvSpPr txBox="1"/>
          <p:nvPr/>
        </p:nvSpPr>
        <p:spPr>
          <a:xfrm>
            <a:off x="7194725" y="2359675"/>
            <a:ext cx="19665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5"/>
          <p:cNvSpPr/>
          <p:nvPr/>
        </p:nvSpPr>
        <p:spPr>
          <a:xfrm>
            <a:off x="1200" y="0"/>
            <a:ext cx="9141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35"/>
          <p:cNvSpPr txBox="1">
            <a:spLocks noGrp="1"/>
          </p:cNvSpPr>
          <p:nvPr>
            <p:ph type="title"/>
          </p:nvPr>
        </p:nvSpPr>
        <p:spPr>
          <a:xfrm>
            <a:off x="4572000" y="0"/>
            <a:ext cx="4572000" cy="11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50"/>
              <a:buFont typeface="Calibri"/>
              <a:buNone/>
            </a:pPr>
            <a:r>
              <a:rPr lang="en" sz="2050" b="1" i="1">
                <a:latin typeface="Lato"/>
                <a:ea typeface="Lato"/>
                <a:cs typeface="Lato"/>
                <a:sym typeface="Lato"/>
              </a:rPr>
              <a:t>Statistical Test: Pearson’s Correlation for Linear Relationship between Mass and Year</a:t>
            </a:r>
            <a:endParaRPr sz="1879" b="1" i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" name="Google Shape;242;p35"/>
          <p:cNvSpPr txBox="1">
            <a:spLocks noGrp="1"/>
          </p:cNvSpPr>
          <p:nvPr>
            <p:ph type="body" idx="1"/>
          </p:nvPr>
        </p:nvSpPr>
        <p:spPr>
          <a:xfrm>
            <a:off x="4650000" y="3719500"/>
            <a:ext cx="4494000" cy="14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70" b="1">
                <a:solidFill>
                  <a:srgbClr val="374151"/>
                </a:solidFill>
              </a:rPr>
              <a:t>Correlation Coefficient:</a:t>
            </a:r>
            <a:r>
              <a:rPr lang="en" sz="870">
                <a:solidFill>
                  <a:srgbClr val="374151"/>
                </a:solidFill>
              </a:rPr>
              <a:t>The </a:t>
            </a:r>
            <a:r>
              <a:rPr lang="en" sz="870" b="1" i="1">
                <a:solidFill>
                  <a:srgbClr val="1155CC"/>
                </a:solidFill>
              </a:rPr>
              <a:t>correlation coefficient is 0.014</a:t>
            </a:r>
            <a:endParaRPr sz="87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70" b="1">
                <a:solidFill>
                  <a:srgbClr val="374151"/>
                </a:solidFill>
              </a:rPr>
              <a:t>P-value: </a:t>
            </a:r>
            <a:r>
              <a:rPr lang="en" sz="870">
                <a:solidFill>
                  <a:srgbClr val="374151"/>
                </a:solidFill>
              </a:rPr>
              <a:t>The p-value obtained from the test is approximately </a:t>
            </a:r>
            <a:r>
              <a:rPr lang="en" sz="870" b="1" i="1">
                <a:solidFill>
                  <a:srgbClr val="1155CC"/>
                </a:solidFill>
              </a:rPr>
              <a:t>0.779</a:t>
            </a:r>
            <a:r>
              <a:rPr lang="en" sz="870">
                <a:solidFill>
                  <a:srgbClr val="374151"/>
                </a:solidFill>
              </a:rPr>
              <a:t>, which is much higher than the conventional alpha level of 0.05. This suggests that the observed correlation (or lack thereof) could very likely be due to </a:t>
            </a:r>
            <a:r>
              <a:rPr lang="en" sz="870" b="1" i="1">
                <a:solidFill>
                  <a:srgbClr val="1155CC"/>
                </a:solidFill>
              </a:rPr>
              <a:t>random chance rather than a significant linear relationship.</a:t>
            </a:r>
            <a:endParaRPr sz="870" b="1" i="1">
              <a:solidFill>
                <a:srgbClr val="1155CC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70" b="1">
                <a:solidFill>
                  <a:srgbClr val="374151"/>
                </a:solidFill>
              </a:rPr>
              <a:t>Statistical Conclusion: </a:t>
            </a:r>
            <a:r>
              <a:rPr lang="en" sz="870">
                <a:solidFill>
                  <a:srgbClr val="374151"/>
                </a:solidFill>
              </a:rPr>
              <a:t>We fail to </a:t>
            </a:r>
            <a:r>
              <a:rPr lang="en" sz="870" b="1" i="1">
                <a:solidFill>
                  <a:srgbClr val="1155CC"/>
                </a:solidFill>
              </a:rPr>
              <a:t>reject our null hypothesis</a:t>
            </a:r>
            <a:r>
              <a:rPr lang="en" sz="870">
                <a:solidFill>
                  <a:srgbClr val="374151"/>
                </a:solidFill>
              </a:rPr>
              <a:t> </a:t>
            </a:r>
            <a:endParaRPr sz="870">
              <a:solidFill>
                <a:srgbClr val="374151"/>
              </a:solidFill>
            </a:endParaRPr>
          </a:p>
          <a:p>
            <a:pPr marL="0" lvl="0" indent="0" algn="l" rtl="0">
              <a:spcBef>
                <a:spcPts val="340"/>
              </a:spcBef>
              <a:spcAft>
                <a:spcPts val="0"/>
              </a:spcAft>
              <a:buSzPts val="523"/>
              <a:buNone/>
            </a:pPr>
            <a:endParaRPr sz="475" b="1" i="1">
              <a:solidFill>
                <a:srgbClr val="374151"/>
              </a:solidFill>
            </a:endParaRPr>
          </a:p>
        </p:txBody>
      </p:sp>
      <p:pic>
        <p:nvPicPr>
          <p:cNvPr id="243" name="Google Shape;243;p35"/>
          <p:cNvPicPr preferRelativeResize="0"/>
          <p:nvPr/>
        </p:nvPicPr>
        <p:blipFill rotWithShape="1">
          <a:blip r:embed="rId3">
            <a:alphaModFix/>
          </a:blip>
          <a:srcRect t="10473" b="10481"/>
          <a:stretch/>
        </p:blipFill>
        <p:spPr>
          <a:xfrm>
            <a:off x="0" y="0"/>
            <a:ext cx="44186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8900" y="986225"/>
            <a:ext cx="3611076" cy="2661350"/>
          </a:xfrm>
          <a:prstGeom prst="rect">
            <a:avLst/>
          </a:prstGeom>
          <a:noFill/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6"/>
          <p:cNvSpPr txBox="1">
            <a:spLocks noGrp="1"/>
          </p:cNvSpPr>
          <p:nvPr>
            <p:ph type="title"/>
          </p:nvPr>
        </p:nvSpPr>
        <p:spPr>
          <a:xfrm>
            <a:off x="4572100" y="0"/>
            <a:ext cx="4572000" cy="8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" sz="2800" b="1" i="1">
                <a:latin typeface="Lato"/>
                <a:ea typeface="Lato"/>
                <a:cs typeface="Lato"/>
                <a:sym typeface="Lato"/>
              </a:rPr>
              <a:t>Conclusion Analysis: Part I- We need more data…</a:t>
            </a:r>
            <a:endParaRPr b="1" i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0" name="Google Shape;250;p36"/>
          <p:cNvSpPr txBox="1">
            <a:spLocks noGrp="1"/>
          </p:cNvSpPr>
          <p:nvPr>
            <p:ph type="body" idx="1"/>
          </p:nvPr>
        </p:nvSpPr>
        <p:spPr>
          <a:xfrm>
            <a:off x="4625550" y="1412700"/>
            <a:ext cx="4481700" cy="3052200"/>
          </a:xfrm>
          <a:prstGeom prst="rect">
            <a:avLst/>
          </a:prstGeom>
          <a:noFill/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06070" algn="l" rtl="0">
              <a:lnSpc>
                <a:spcPct val="80000"/>
              </a:lnSpc>
              <a:spcBef>
                <a:spcPts val="340"/>
              </a:spcBef>
              <a:spcAft>
                <a:spcPts val="0"/>
              </a:spcAft>
              <a:buSzPts val="1220"/>
              <a:buChar char="•"/>
            </a:pPr>
            <a:r>
              <a:rPr lang="en" sz="1220" b="1" i="1">
                <a:solidFill>
                  <a:srgbClr val="1155CC"/>
                </a:solidFill>
              </a:rPr>
              <a:t>Insufficient Data </a:t>
            </a:r>
            <a:r>
              <a:rPr lang="en" sz="1220"/>
              <a:t>on the cubs’ </a:t>
            </a:r>
            <a:r>
              <a:rPr lang="en" sz="1220" b="1" i="1">
                <a:solidFill>
                  <a:srgbClr val="1155CC"/>
                </a:solidFill>
              </a:rPr>
              <a:t>body mass &amp; age</a:t>
            </a:r>
            <a:endParaRPr sz="1220"/>
          </a:p>
          <a:p>
            <a:pPr marL="0" lvl="0" indent="0" algn="l" rtl="0">
              <a:lnSpc>
                <a:spcPct val="80000"/>
              </a:lnSpc>
              <a:spcBef>
                <a:spcPts val="340"/>
              </a:spcBef>
              <a:spcAft>
                <a:spcPts val="0"/>
              </a:spcAft>
              <a:buNone/>
            </a:pPr>
            <a:endParaRPr sz="1220"/>
          </a:p>
          <a:p>
            <a:pPr marL="457200" lvl="0" indent="-306070" algn="l" rtl="0">
              <a:lnSpc>
                <a:spcPct val="80000"/>
              </a:lnSpc>
              <a:spcBef>
                <a:spcPts val="340"/>
              </a:spcBef>
              <a:spcAft>
                <a:spcPts val="0"/>
              </a:spcAft>
              <a:buSzPts val="1220"/>
              <a:buChar char="•"/>
            </a:pPr>
            <a:r>
              <a:rPr lang="en" sz="1220" b="1" i="1">
                <a:solidFill>
                  <a:srgbClr val="1155CC"/>
                </a:solidFill>
              </a:rPr>
              <a:t>Body Mass</a:t>
            </a:r>
            <a:r>
              <a:rPr lang="en" sz="1220"/>
              <a:t> does not indicate or correlate to level of health.</a:t>
            </a:r>
            <a:endParaRPr sz="1220"/>
          </a:p>
          <a:p>
            <a:pPr marL="457200" lvl="0" indent="0" algn="l" rtl="0">
              <a:lnSpc>
                <a:spcPct val="80000"/>
              </a:lnSpc>
              <a:spcBef>
                <a:spcPts val="340"/>
              </a:spcBef>
              <a:spcAft>
                <a:spcPts val="0"/>
              </a:spcAft>
              <a:buNone/>
            </a:pPr>
            <a:endParaRPr sz="1220"/>
          </a:p>
          <a:p>
            <a:pPr marL="457200" lvl="0" indent="-306070" algn="l" rtl="0">
              <a:lnSpc>
                <a:spcPct val="80000"/>
              </a:lnSpc>
              <a:spcBef>
                <a:spcPts val="340"/>
              </a:spcBef>
              <a:spcAft>
                <a:spcPts val="0"/>
              </a:spcAft>
              <a:buSzPts val="1220"/>
              <a:buChar char="•"/>
            </a:pPr>
            <a:r>
              <a:rPr lang="en" sz="1220"/>
              <a:t>Lack of data on </a:t>
            </a:r>
            <a:r>
              <a:rPr lang="en" sz="1220" b="1" i="1">
                <a:solidFill>
                  <a:srgbClr val="1155CC"/>
                </a:solidFill>
              </a:rPr>
              <a:t>Gut fill, Fat in Adipose tissue:</a:t>
            </a:r>
            <a:r>
              <a:rPr lang="en" sz="1220"/>
              <a:t> Implications on how many seals are available for food.</a:t>
            </a:r>
            <a:endParaRPr sz="1220"/>
          </a:p>
          <a:p>
            <a:pPr marL="457200" lvl="0" indent="0" algn="l" rtl="0">
              <a:lnSpc>
                <a:spcPct val="80000"/>
              </a:lnSpc>
              <a:spcBef>
                <a:spcPts val="340"/>
              </a:spcBef>
              <a:spcAft>
                <a:spcPts val="0"/>
              </a:spcAft>
              <a:buSzPts val="935"/>
              <a:buNone/>
            </a:pPr>
            <a:endParaRPr sz="1220"/>
          </a:p>
          <a:p>
            <a:pPr marL="914400" lvl="0" indent="-306069" algn="l" rtl="0">
              <a:lnSpc>
                <a:spcPct val="80000"/>
              </a:lnSpc>
              <a:spcBef>
                <a:spcPts val="340"/>
              </a:spcBef>
              <a:spcAft>
                <a:spcPts val="0"/>
              </a:spcAft>
              <a:buSzPts val="1220"/>
              <a:buChar char="❏"/>
            </a:pPr>
            <a:r>
              <a:rPr lang="en" sz="1220" b="1" i="1">
                <a:solidFill>
                  <a:srgbClr val="1155CC"/>
                </a:solidFill>
              </a:rPr>
              <a:t>Blubber</a:t>
            </a:r>
            <a:r>
              <a:rPr lang="en" sz="1220"/>
              <a:t>-  dense energy reserves that bears need to survive.</a:t>
            </a:r>
            <a:endParaRPr sz="1220"/>
          </a:p>
          <a:p>
            <a:pPr marL="1828800" lvl="0" indent="0" algn="l" rtl="0">
              <a:lnSpc>
                <a:spcPct val="80000"/>
              </a:lnSpc>
              <a:spcBef>
                <a:spcPts val="340"/>
              </a:spcBef>
              <a:spcAft>
                <a:spcPts val="0"/>
              </a:spcAft>
              <a:buSzPts val="935"/>
              <a:buNone/>
            </a:pPr>
            <a:endParaRPr sz="1220"/>
          </a:p>
          <a:p>
            <a:pPr marL="457200" lvl="0" indent="-306070" algn="l" rtl="0">
              <a:lnSpc>
                <a:spcPct val="80000"/>
              </a:lnSpc>
              <a:spcBef>
                <a:spcPts val="340"/>
              </a:spcBef>
              <a:spcAft>
                <a:spcPts val="0"/>
              </a:spcAft>
              <a:buSzPts val="1220"/>
              <a:buChar char="•"/>
            </a:pPr>
            <a:r>
              <a:rPr lang="en" sz="1220" b="1" i="1">
                <a:solidFill>
                  <a:srgbClr val="1155CC"/>
                </a:solidFill>
              </a:rPr>
              <a:t>Lack of Sea level data</a:t>
            </a:r>
            <a:r>
              <a:rPr lang="en" sz="1220"/>
              <a:t>:  Rising sea levels can contribute to changes in sea ice dynamics, such as the formation, thickness, and extent of sea ice.</a:t>
            </a:r>
            <a:endParaRPr sz="1220"/>
          </a:p>
          <a:p>
            <a:pPr marL="457200" lvl="0" indent="0" algn="l" rtl="0">
              <a:lnSpc>
                <a:spcPct val="80000"/>
              </a:lnSpc>
              <a:spcBef>
                <a:spcPts val="340"/>
              </a:spcBef>
              <a:spcAft>
                <a:spcPts val="0"/>
              </a:spcAft>
              <a:buSzPts val="935"/>
              <a:buNone/>
            </a:pPr>
            <a:endParaRPr sz="1220"/>
          </a:p>
          <a:p>
            <a:pPr marL="914400" lvl="0" indent="-306069" algn="l" rtl="0">
              <a:lnSpc>
                <a:spcPct val="80000"/>
              </a:lnSpc>
              <a:spcBef>
                <a:spcPts val="340"/>
              </a:spcBef>
              <a:spcAft>
                <a:spcPts val="0"/>
              </a:spcAft>
              <a:buSzPts val="1220"/>
              <a:buChar char="❏"/>
            </a:pPr>
            <a:r>
              <a:rPr lang="en" sz="1220"/>
              <a:t>Hunting for seals - Directly impacts polar bear behavior and survival.</a:t>
            </a:r>
            <a:endParaRPr sz="1220"/>
          </a:p>
        </p:txBody>
      </p:sp>
      <p:pic>
        <p:nvPicPr>
          <p:cNvPr id="251" name="Google Shape;251;p36" descr="Icebergs underwater"/>
          <p:cNvPicPr preferRelativeResize="0"/>
          <p:nvPr/>
        </p:nvPicPr>
        <p:blipFill rotWithShape="1">
          <a:blip r:embed="rId3">
            <a:alphaModFix/>
          </a:blip>
          <a:srcRect l="21941" r="33557" b="-1"/>
          <a:stretch/>
        </p:blipFill>
        <p:spPr>
          <a:xfrm>
            <a:off x="0" y="8"/>
            <a:ext cx="4572001" cy="51434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7"/>
          <p:cNvSpPr txBox="1">
            <a:spLocks noGrp="1"/>
          </p:cNvSpPr>
          <p:nvPr>
            <p:ph type="title"/>
          </p:nvPr>
        </p:nvSpPr>
        <p:spPr>
          <a:xfrm>
            <a:off x="4572100" y="0"/>
            <a:ext cx="4572000" cy="8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" sz="2800" b="1" i="1">
                <a:latin typeface="Lato"/>
                <a:ea typeface="Lato"/>
                <a:cs typeface="Lato"/>
                <a:sym typeface="Lato"/>
              </a:rPr>
              <a:t>Drawing Conclusion on Polar Bear Health &amp; Climate Change</a:t>
            </a:r>
            <a:endParaRPr b="1" i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3">
            <a:alphaModFix/>
          </a:blip>
          <a:srcRect l="19533" r="19539"/>
          <a:stretch/>
        </p:blipFill>
        <p:spPr>
          <a:xfrm>
            <a:off x="0" y="8"/>
            <a:ext cx="4572002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/>
          <p:nvPr/>
        </p:nvSpPr>
        <p:spPr>
          <a:xfrm rot="5400000">
            <a:off x="6276985" y="2271672"/>
            <a:ext cx="1169700" cy="4579800"/>
          </a:xfrm>
          <a:prstGeom prst="rect">
            <a:avLst/>
          </a:prstGeom>
          <a:gradFill>
            <a:gsLst>
              <a:gs pos="0">
                <a:srgbClr val="4BACC6">
                  <a:alpha val="76862"/>
                </a:srgbClr>
              </a:gs>
              <a:gs pos="57000">
                <a:srgbClr val="92CCDC">
                  <a:alpha val="0"/>
                </a:srgbClr>
              </a:gs>
              <a:gs pos="100000">
                <a:srgbClr val="92CCDC">
                  <a:alpha val="0"/>
                </a:srgbClr>
              </a:gs>
            </a:gsLst>
            <a:lin ang="1110014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37"/>
          <p:cNvSpPr/>
          <p:nvPr/>
        </p:nvSpPr>
        <p:spPr>
          <a:xfrm>
            <a:off x="7511580" y="-2820"/>
            <a:ext cx="1632300" cy="5143500"/>
          </a:xfrm>
          <a:prstGeom prst="rect">
            <a:avLst/>
          </a:prstGeom>
          <a:gradFill>
            <a:gsLst>
              <a:gs pos="0">
                <a:schemeClr val="accent2"/>
              </a:gs>
              <a:gs pos="40000">
                <a:srgbClr val="C0504D">
                  <a:alpha val="0"/>
                </a:srgbClr>
              </a:gs>
              <a:gs pos="100000">
                <a:srgbClr val="C0504D">
                  <a:alpha val="0"/>
                </a:srgbClr>
              </a:gs>
            </a:gsLst>
            <a:lin ang="113999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37"/>
          <p:cNvSpPr/>
          <p:nvPr/>
        </p:nvSpPr>
        <p:spPr>
          <a:xfrm rot="10800000" flipH="1">
            <a:off x="4572000" y="4126619"/>
            <a:ext cx="4579800" cy="1019700"/>
          </a:xfrm>
          <a:prstGeom prst="rect">
            <a:avLst/>
          </a:prstGeom>
          <a:gradFill>
            <a:gsLst>
              <a:gs pos="0">
                <a:srgbClr val="C0504D">
                  <a:alpha val="88627"/>
                </a:srgbClr>
              </a:gs>
              <a:gs pos="38000">
                <a:srgbClr val="92CCDC">
                  <a:alpha val="0"/>
                </a:srgbClr>
              </a:gs>
              <a:gs pos="100000">
                <a:srgbClr val="92CCDC">
                  <a:alpha val="0"/>
                </a:srgbClr>
              </a:gs>
            </a:gsLst>
            <a:lin ang="419989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37"/>
          <p:cNvSpPr txBox="1">
            <a:spLocks noGrp="1"/>
          </p:cNvSpPr>
          <p:nvPr>
            <p:ph type="body" idx="1"/>
          </p:nvPr>
        </p:nvSpPr>
        <p:spPr>
          <a:xfrm>
            <a:off x="4617250" y="1035900"/>
            <a:ext cx="4481700" cy="3632700"/>
          </a:xfrm>
          <a:prstGeom prst="rect">
            <a:avLst/>
          </a:prstGeom>
          <a:noFill/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340"/>
              </a:spcBef>
              <a:spcAft>
                <a:spcPts val="0"/>
              </a:spcAft>
              <a:buClr>
                <a:srgbClr val="0F0F0F"/>
              </a:buClr>
              <a:buSzPts val="1800"/>
              <a:buChar char="-"/>
            </a:pPr>
            <a:r>
              <a:rPr lang="en" sz="1800" b="1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 sz="1800" b="1">
                <a:solidFill>
                  <a:srgbClr val="0F0F0F"/>
                </a:solidFill>
              </a:rPr>
              <a:t>mpact of Temperature on Habitat</a:t>
            </a:r>
            <a:endParaRPr sz="1800" b="1">
              <a:solidFill>
                <a:srgbClr val="0F0F0F"/>
              </a:solidFill>
            </a:endParaRPr>
          </a:p>
          <a:p>
            <a:pPr marL="457200" lvl="0" indent="-228600" algn="l" rtl="0">
              <a:lnSpc>
                <a:spcPct val="100000"/>
              </a:lnSpc>
              <a:spcBef>
                <a:spcPts val="340"/>
              </a:spcBef>
              <a:spcAft>
                <a:spcPts val="0"/>
              </a:spcAft>
              <a:buClr>
                <a:srgbClr val="0F0F0F"/>
              </a:buClr>
              <a:buSzPts val="1700"/>
              <a:buFont typeface="Calibri"/>
              <a:buNone/>
            </a:pPr>
            <a:endParaRPr sz="1700">
              <a:solidFill>
                <a:srgbClr val="0F0F0F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800"/>
              <a:buChar char="-"/>
            </a:pPr>
            <a:r>
              <a:rPr lang="en" sz="1800" b="1">
                <a:solidFill>
                  <a:srgbClr val="0F0F0F"/>
                </a:solidFill>
              </a:rPr>
              <a:t>Nutritional Stress</a:t>
            </a:r>
            <a:endParaRPr sz="1800" b="1">
              <a:solidFill>
                <a:srgbClr val="0F0F0F"/>
              </a:solidFill>
            </a:endParaRPr>
          </a:p>
          <a:p>
            <a:pPr marL="457200" lvl="0" indent="-228600" algn="l" rtl="0">
              <a:lnSpc>
                <a:spcPct val="100000"/>
              </a:lnSpc>
              <a:spcBef>
                <a:spcPts val="340"/>
              </a:spcBef>
              <a:spcAft>
                <a:spcPts val="0"/>
              </a:spcAft>
              <a:buClr>
                <a:srgbClr val="0F0F0F"/>
              </a:buClr>
              <a:buSzPts val="1700"/>
              <a:buFont typeface="Calibri"/>
              <a:buNone/>
            </a:pPr>
            <a:endParaRPr sz="1700">
              <a:solidFill>
                <a:srgbClr val="0F0F0F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800"/>
              <a:buChar char="-"/>
            </a:pPr>
            <a:r>
              <a:rPr lang="en" sz="1800" b="1">
                <a:solidFill>
                  <a:srgbClr val="0F0F0F"/>
                </a:solidFill>
              </a:rPr>
              <a:t>Age-Related Trends</a:t>
            </a:r>
            <a:endParaRPr sz="1800" b="1">
              <a:solidFill>
                <a:srgbClr val="0F0F0F"/>
              </a:solidFill>
            </a:endParaRPr>
          </a:p>
          <a:p>
            <a:pPr marL="457200" lvl="0" indent="-228600" algn="l" rtl="0">
              <a:lnSpc>
                <a:spcPct val="100000"/>
              </a:lnSpc>
              <a:spcBef>
                <a:spcPts val="340"/>
              </a:spcBef>
              <a:spcAft>
                <a:spcPts val="0"/>
              </a:spcAft>
              <a:buClr>
                <a:srgbClr val="0F0F0F"/>
              </a:buClr>
              <a:buSzPts val="1700"/>
              <a:buFont typeface="Calibri"/>
              <a:buNone/>
            </a:pPr>
            <a:endParaRPr sz="1700">
              <a:solidFill>
                <a:srgbClr val="0F0F0F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800"/>
              <a:buChar char="-"/>
            </a:pPr>
            <a:r>
              <a:rPr lang="en" sz="1800" b="1">
                <a:solidFill>
                  <a:srgbClr val="0F0F0F"/>
                </a:solidFill>
              </a:rPr>
              <a:t>Long-Term Survival</a:t>
            </a:r>
            <a:endParaRPr sz="1800" b="1">
              <a:solidFill>
                <a:srgbClr val="0F0F0F"/>
              </a:solidFill>
            </a:endParaRPr>
          </a:p>
          <a:p>
            <a:pPr marL="457200" lvl="0" indent="-228600" algn="l" rtl="0">
              <a:lnSpc>
                <a:spcPct val="100000"/>
              </a:lnSpc>
              <a:spcBef>
                <a:spcPts val="340"/>
              </a:spcBef>
              <a:spcAft>
                <a:spcPts val="0"/>
              </a:spcAft>
              <a:buClr>
                <a:srgbClr val="0F0F0F"/>
              </a:buClr>
              <a:buSzPts val="1100"/>
              <a:buFont typeface="Calibri"/>
              <a:buNone/>
            </a:pPr>
            <a:endParaRPr sz="1100">
              <a:solidFill>
                <a:srgbClr val="0F0F0F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i="1">
                <a:solidFill>
                  <a:srgbClr val="1155CC"/>
                </a:solidFill>
              </a:rPr>
              <a:t>**It's important to note that while statistical correlations can highlight potential relationships, they do not establish causation.**</a:t>
            </a:r>
            <a:endParaRPr sz="1200" b="1" i="1">
              <a:solidFill>
                <a:srgbClr val="1155CC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340"/>
              </a:spcBef>
              <a:spcAft>
                <a:spcPts val="0"/>
              </a:spcAft>
              <a:buNone/>
            </a:pPr>
            <a:endParaRPr sz="122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38"/>
          <p:cNvSpPr txBox="1">
            <a:spLocks noGrp="1"/>
          </p:cNvSpPr>
          <p:nvPr>
            <p:ph type="title"/>
          </p:nvPr>
        </p:nvSpPr>
        <p:spPr>
          <a:xfrm>
            <a:off x="25" y="38948"/>
            <a:ext cx="3666900" cy="7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None/>
            </a:pPr>
            <a:r>
              <a:rPr lang="en" sz="2200" b="1" i="1">
                <a:latin typeface="Lato"/>
                <a:ea typeface="Lato"/>
                <a:cs typeface="Lato"/>
                <a:sym typeface="Lato"/>
              </a:rPr>
              <a:t>Conservation Efforts</a:t>
            </a:r>
            <a:endParaRPr sz="3100" b="1" i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8" name="Google Shape;268;p38"/>
          <p:cNvSpPr txBox="1">
            <a:spLocks noGrp="1"/>
          </p:cNvSpPr>
          <p:nvPr>
            <p:ph type="body" idx="1"/>
          </p:nvPr>
        </p:nvSpPr>
        <p:spPr>
          <a:xfrm>
            <a:off x="2553775" y="0"/>
            <a:ext cx="6590100" cy="1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l" rtl="0">
              <a:spcBef>
                <a:spcPts val="340"/>
              </a:spcBef>
              <a:spcAft>
                <a:spcPts val="0"/>
              </a:spcAft>
              <a:buNone/>
            </a:pPr>
            <a:r>
              <a:rPr lang="en" sz="1200" b="1" i="1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Prey Conservation:</a:t>
            </a:r>
            <a:endParaRPr sz="1200" b="1" i="1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34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Implement measures to conserve seal populations, ensuring that polar bears have sufficient food resources.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340"/>
              </a:spcBef>
              <a:spcAft>
                <a:spcPts val="0"/>
              </a:spcAft>
              <a:buNone/>
            </a:pPr>
            <a:r>
              <a:rPr lang="en" sz="1200" b="1" i="1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Public Education and Outreach:</a:t>
            </a:r>
            <a:endParaRPr sz="1200" b="1" i="1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34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Promote energy conservation and sustainable living practices that can contribute to climate change mitigation.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340"/>
              </a:spcBef>
              <a:spcAft>
                <a:spcPts val="0"/>
              </a:spcAft>
              <a:buNone/>
            </a:pPr>
            <a:r>
              <a:rPr lang="en" sz="1200" b="1" i="1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Climate Change Mitigation:</a:t>
            </a:r>
            <a:endParaRPr sz="1200" b="1" i="1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34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Address global warming by reducing greenhouse gas emissions. Effort to slow down or reverse the loss of sea ice habitat critical for polar bear survival.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9" name="Google Shape;269;p38" descr="Polar bear couples on snow"/>
          <p:cNvPicPr preferRelativeResize="0"/>
          <p:nvPr/>
        </p:nvPicPr>
        <p:blipFill rotWithShape="1">
          <a:blip r:embed="rId3">
            <a:alphaModFix/>
          </a:blip>
          <a:srcRect t="17545" b="15038"/>
          <a:stretch/>
        </p:blipFill>
        <p:spPr>
          <a:xfrm>
            <a:off x="20" y="2057401"/>
            <a:ext cx="9143979" cy="3086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39" descr="A person watching a polar bear swimming in an aquarium"/>
          <p:cNvPicPr preferRelativeResize="0"/>
          <p:nvPr/>
        </p:nvPicPr>
        <p:blipFill rotWithShape="1">
          <a:blip r:embed="rId3">
            <a:alphaModFix/>
          </a:blip>
          <a:srcRect l="40655" r="21741" b="-1"/>
          <a:stretch/>
        </p:blipFill>
        <p:spPr>
          <a:xfrm>
            <a:off x="20" y="8"/>
            <a:ext cx="3863363" cy="5143493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9"/>
          <p:cNvSpPr txBox="1">
            <a:spLocks noGrp="1"/>
          </p:cNvSpPr>
          <p:nvPr>
            <p:ph type="body" idx="1"/>
          </p:nvPr>
        </p:nvSpPr>
        <p:spPr>
          <a:xfrm>
            <a:off x="4330175" y="734725"/>
            <a:ext cx="4697700" cy="3460200"/>
          </a:xfrm>
          <a:prstGeom prst="rect">
            <a:avLst/>
          </a:prstGeom>
          <a:noFill/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None/>
            </a:pPr>
            <a:endParaRPr sz="1200" b="1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None/>
            </a:pPr>
            <a:endParaRPr sz="1200" b="1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286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4200"/>
              <a:buFont typeface="Roboto"/>
              <a:buNone/>
            </a:pPr>
            <a:endParaRPr sz="4200" b="1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ctr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" sz="4200" b="1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Questions?</a:t>
            </a:r>
            <a:endParaRPr sz="4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None/>
            </a:pPr>
            <a:endParaRPr sz="1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>
            <a:spLocks noGrp="1"/>
          </p:cNvSpPr>
          <p:nvPr>
            <p:ph type="title"/>
          </p:nvPr>
        </p:nvSpPr>
        <p:spPr>
          <a:xfrm>
            <a:off x="4788750" y="208200"/>
            <a:ext cx="3848100" cy="5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" sz="2600" b="1" i="1">
                <a:solidFill>
                  <a:srgbClr val="1D1C1D"/>
                </a:solidFill>
                <a:latin typeface="Lato"/>
                <a:ea typeface="Lato"/>
                <a:cs typeface="Lato"/>
                <a:sym typeface="Lato"/>
              </a:rPr>
              <a:t>Introduction</a:t>
            </a:r>
            <a:endParaRPr sz="2600" b="1" i="1">
              <a:solidFill>
                <a:srgbClr val="1D1C1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7" name="Google Shape;137;p26"/>
          <p:cNvSpPr txBox="1">
            <a:spLocks noGrp="1"/>
          </p:cNvSpPr>
          <p:nvPr>
            <p:ph type="body" idx="1"/>
          </p:nvPr>
        </p:nvSpPr>
        <p:spPr>
          <a:xfrm>
            <a:off x="4074600" y="894600"/>
            <a:ext cx="5069400" cy="42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342900" lvl="0" indent="-234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endParaRPr sz="1700"/>
          </a:p>
          <a:p>
            <a:pPr marL="457200" lvl="0" indent="-342900" algn="l" rtl="0">
              <a:spcBef>
                <a:spcPts val="34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Extrapolate polar bear physiological data on </a:t>
            </a:r>
            <a:r>
              <a:rPr lang="en" sz="1800" b="1" i="1">
                <a:solidFill>
                  <a:srgbClr val="1155CC"/>
                </a:solidFill>
              </a:rPr>
              <a:t>age</a:t>
            </a:r>
            <a:r>
              <a:rPr lang="en" sz="1800">
                <a:solidFill>
                  <a:srgbClr val="92CCDC"/>
                </a:solidFill>
              </a:rPr>
              <a:t> </a:t>
            </a:r>
            <a:r>
              <a:rPr lang="en" sz="1800"/>
              <a:t>, </a:t>
            </a:r>
            <a:r>
              <a:rPr lang="en" sz="1800" b="1" i="1">
                <a:solidFill>
                  <a:srgbClr val="1155CC"/>
                </a:solidFill>
              </a:rPr>
              <a:t>mass</a:t>
            </a:r>
            <a:r>
              <a:rPr lang="en" sz="1800"/>
              <a:t> and </a:t>
            </a:r>
            <a:r>
              <a:rPr lang="en" sz="1800" b="1" i="1">
                <a:solidFill>
                  <a:srgbClr val="1155CC"/>
                </a:solidFill>
              </a:rPr>
              <a:t>offspring viability</a:t>
            </a:r>
            <a:r>
              <a:rPr lang="en" sz="1800" b="1" i="1">
                <a:solidFill>
                  <a:srgbClr val="92CCDC"/>
                </a:solidFill>
              </a:rPr>
              <a:t> </a:t>
            </a:r>
            <a:r>
              <a:rPr lang="en" sz="1800"/>
              <a:t>to show trend with rising temperatures.</a:t>
            </a:r>
            <a:endParaRPr sz="1800"/>
          </a:p>
          <a:p>
            <a:pPr marL="457200" lvl="0" indent="0" algn="l" rtl="0">
              <a:spcBef>
                <a:spcPts val="34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34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Longitudinal study of </a:t>
            </a:r>
            <a:r>
              <a:rPr lang="en" sz="1800" b="1" i="1">
                <a:solidFill>
                  <a:srgbClr val="1155CC"/>
                </a:solidFill>
              </a:rPr>
              <a:t>temperature change</a:t>
            </a:r>
            <a:r>
              <a:rPr lang="en" sz="1800">
                <a:solidFill>
                  <a:srgbClr val="92CCDC"/>
                </a:solidFill>
              </a:rPr>
              <a:t> </a:t>
            </a:r>
            <a:r>
              <a:rPr lang="en" sz="1800"/>
              <a:t>in the Arctic habitat of </a:t>
            </a:r>
            <a:r>
              <a:rPr lang="en" sz="1800" b="1" i="1">
                <a:solidFill>
                  <a:srgbClr val="1155CC"/>
                </a:solidFill>
              </a:rPr>
              <a:t>Beaufort Sea</a:t>
            </a:r>
            <a:r>
              <a:rPr lang="en" sz="1800" b="1" i="1">
                <a:solidFill>
                  <a:srgbClr val="92CCDC"/>
                </a:solidFill>
              </a:rPr>
              <a:t>.</a:t>
            </a:r>
            <a:endParaRPr sz="1800" b="1" i="1">
              <a:solidFill>
                <a:srgbClr val="92CCDC"/>
              </a:solidFill>
            </a:endParaRPr>
          </a:p>
          <a:p>
            <a:pPr marL="457200" lvl="0" indent="0" algn="l" rtl="0">
              <a:spcBef>
                <a:spcPts val="340"/>
              </a:spcBef>
              <a:spcAft>
                <a:spcPts val="0"/>
              </a:spcAft>
              <a:buNone/>
            </a:pPr>
            <a:endParaRPr sz="1800" b="1" i="1">
              <a:solidFill>
                <a:srgbClr val="92CCDC"/>
              </a:solidFill>
            </a:endParaRPr>
          </a:p>
          <a:p>
            <a:pPr marL="457200" lvl="0" indent="-342900" algn="l" rtl="0">
              <a:spcBef>
                <a:spcPts val="34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Gather insights into the </a:t>
            </a:r>
            <a:r>
              <a:rPr lang="en" sz="1800" b="1" i="1">
                <a:solidFill>
                  <a:srgbClr val="1155CC"/>
                </a:solidFill>
              </a:rPr>
              <a:t>health</a:t>
            </a:r>
            <a:r>
              <a:rPr lang="en" sz="1800"/>
              <a:t> and </a:t>
            </a:r>
            <a:r>
              <a:rPr lang="en" sz="1800" b="1" i="1">
                <a:solidFill>
                  <a:srgbClr val="1155CC"/>
                </a:solidFill>
              </a:rPr>
              <a:t>physiology</a:t>
            </a:r>
            <a:r>
              <a:rPr lang="en" sz="1800"/>
              <a:t> of polar bears.</a:t>
            </a:r>
            <a:endParaRPr sz="1800"/>
          </a:p>
          <a:p>
            <a:pPr marL="457200" lvl="0" indent="0" algn="l" rtl="0">
              <a:spcBef>
                <a:spcPts val="34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34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Findings can be used to raise awareness about the impact of </a:t>
            </a:r>
            <a:r>
              <a:rPr lang="en" sz="1800" b="1" i="1">
                <a:solidFill>
                  <a:srgbClr val="1155CC"/>
                </a:solidFill>
              </a:rPr>
              <a:t>climate change</a:t>
            </a:r>
            <a:r>
              <a:rPr lang="en" sz="1800"/>
              <a:t> on polar bears.</a:t>
            </a:r>
            <a:endParaRPr sz="1800"/>
          </a:p>
          <a:p>
            <a:pPr marL="0" lvl="0" indent="0" algn="l" rtl="0">
              <a:spcBef>
                <a:spcPts val="34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34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138" name="Google Shape;138;p26" descr="Polar bear on ice"/>
          <p:cNvPicPr preferRelativeResize="0"/>
          <p:nvPr/>
        </p:nvPicPr>
        <p:blipFill rotWithShape="1">
          <a:blip r:embed="rId3">
            <a:alphaModFix/>
          </a:blip>
          <a:srcRect r="48908"/>
          <a:stretch/>
        </p:blipFill>
        <p:spPr>
          <a:xfrm>
            <a:off x="0" y="0"/>
            <a:ext cx="40745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>
            <a:spLocks noGrp="1"/>
          </p:cNvSpPr>
          <p:nvPr>
            <p:ph type="title"/>
          </p:nvPr>
        </p:nvSpPr>
        <p:spPr>
          <a:xfrm>
            <a:off x="5263575" y="0"/>
            <a:ext cx="3880500" cy="8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7692"/>
              <a:buFont typeface="Calibri"/>
              <a:buNone/>
            </a:pPr>
            <a:r>
              <a:rPr lang="en" sz="2600" b="1" i="1">
                <a:solidFill>
                  <a:srgbClr val="1D1C1D"/>
                </a:solidFill>
                <a:latin typeface="Lato"/>
                <a:ea typeface="Lato"/>
                <a:cs typeface="Lato"/>
                <a:sym typeface="Lato"/>
              </a:rPr>
              <a:t>Project Data Background (1981-2017)</a:t>
            </a:r>
            <a:endParaRPr sz="4200" b="1" i="1">
              <a:solidFill>
                <a:srgbClr val="1D1C1D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4" name="Google Shape;144;p27" descr="Snowcapped mountain and lake at sunset"/>
          <p:cNvPicPr preferRelativeResize="0"/>
          <p:nvPr/>
        </p:nvPicPr>
        <p:blipFill rotWithShape="1">
          <a:blip r:embed="rId3">
            <a:alphaModFix/>
          </a:blip>
          <a:srcRect l="12344" r="41072"/>
          <a:stretch/>
        </p:blipFill>
        <p:spPr>
          <a:xfrm>
            <a:off x="-7425" y="0"/>
            <a:ext cx="527074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7"/>
          <p:cNvSpPr txBox="1">
            <a:spLocks noGrp="1"/>
          </p:cNvSpPr>
          <p:nvPr>
            <p:ph type="body" idx="1"/>
          </p:nvPr>
        </p:nvSpPr>
        <p:spPr>
          <a:xfrm>
            <a:off x="5263500" y="747900"/>
            <a:ext cx="3880500" cy="38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342900" lvl="0" indent="-234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1700"/>
          </a:p>
          <a:p>
            <a:pPr marL="0" lvl="0" indent="0" algn="l" rtl="0">
              <a:spcBef>
                <a:spcPts val="340"/>
              </a:spcBef>
              <a:spcAft>
                <a:spcPts val="0"/>
              </a:spcAft>
              <a:buNone/>
            </a:pPr>
            <a:r>
              <a:rPr lang="en" sz="1800" b="1" i="1">
                <a:solidFill>
                  <a:srgbClr val="1D1C1D"/>
                </a:solidFill>
              </a:rPr>
              <a:t>Dataset # 1</a:t>
            </a:r>
            <a:r>
              <a:rPr lang="en" sz="1800" i="1">
                <a:solidFill>
                  <a:srgbClr val="1D1C1D"/>
                </a:solidFill>
              </a:rPr>
              <a:t>:</a:t>
            </a:r>
            <a:r>
              <a:rPr lang="en" sz="1800"/>
              <a:t> A 36-year longitudinal study of polar bear population measurements:</a:t>
            </a:r>
            <a:endParaRPr sz="1800"/>
          </a:p>
          <a:p>
            <a:pPr marL="914400" lvl="0" indent="-316706" algn="l" rtl="0">
              <a:lnSpc>
                <a:spcPct val="150000"/>
              </a:lnSpc>
              <a:spcBef>
                <a:spcPts val="340"/>
              </a:spcBef>
              <a:spcAft>
                <a:spcPts val="0"/>
              </a:spcAft>
              <a:buClr>
                <a:srgbClr val="1155CC"/>
              </a:buClr>
              <a:buSzPct val="100000"/>
              <a:buChar char="❏"/>
            </a:pPr>
            <a:r>
              <a:rPr lang="en" sz="1500" b="1" i="1">
                <a:solidFill>
                  <a:srgbClr val="1155CC"/>
                </a:solidFill>
              </a:rPr>
              <a:t>Age</a:t>
            </a:r>
            <a:endParaRPr sz="1500" b="1" i="1">
              <a:solidFill>
                <a:srgbClr val="1155CC"/>
              </a:solidFill>
            </a:endParaRPr>
          </a:p>
          <a:p>
            <a:pPr marL="914400" lvl="0" indent="-316706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ct val="100000"/>
              <a:buChar char="❏"/>
            </a:pPr>
            <a:r>
              <a:rPr lang="en" sz="1500" b="1" i="1">
                <a:solidFill>
                  <a:srgbClr val="1155CC"/>
                </a:solidFill>
              </a:rPr>
              <a:t>Mass</a:t>
            </a:r>
            <a:endParaRPr sz="1500" b="1" i="1">
              <a:solidFill>
                <a:srgbClr val="1155CC"/>
              </a:solidFill>
            </a:endParaRPr>
          </a:p>
          <a:p>
            <a:pPr marL="914400" lvl="0" indent="-316706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ct val="100000"/>
              <a:buChar char="❏"/>
            </a:pPr>
            <a:r>
              <a:rPr lang="en" sz="1500" b="1" i="1">
                <a:solidFill>
                  <a:srgbClr val="1155CC"/>
                </a:solidFill>
              </a:rPr>
              <a:t>Total length</a:t>
            </a:r>
            <a:endParaRPr sz="1500" b="1" i="1">
              <a:solidFill>
                <a:srgbClr val="1155CC"/>
              </a:solidFill>
            </a:endParaRPr>
          </a:p>
          <a:p>
            <a:pPr marL="914400" lvl="0" indent="-316706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ct val="100000"/>
              <a:buChar char="❏"/>
            </a:pPr>
            <a:r>
              <a:rPr lang="en" sz="1500" b="1" i="1">
                <a:solidFill>
                  <a:srgbClr val="1155CC"/>
                </a:solidFill>
              </a:rPr>
              <a:t>Number of cubs</a:t>
            </a:r>
            <a:endParaRPr sz="1500" b="1" i="1">
              <a:solidFill>
                <a:srgbClr val="1155CC"/>
              </a:solidFill>
            </a:endParaRPr>
          </a:p>
          <a:p>
            <a:pPr marL="914400" lvl="0" indent="-316706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ct val="100000"/>
              <a:buChar char="❏"/>
            </a:pPr>
            <a:r>
              <a:rPr lang="en" sz="1500" b="1" i="1">
                <a:solidFill>
                  <a:srgbClr val="1155CC"/>
                </a:solidFill>
              </a:rPr>
              <a:t>Body Fat samples</a:t>
            </a:r>
            <a:endParaRPr sz="1500" b="1" i="1">
              <a:solidFill>
                <a:srgbClr val="1155CC"/>
              </a:solidFill>
            </a:endParaRPr>
          </a:p>
          <a:p>
            <a:pPr marL="0" lvl="0" indent="0" algn="l" rtl="0">
              <a:spcBef>
                <a:spcPts val="340"/>
              </a:spcBef>
              <a:spcAft>
                <a:spcPts val="0"/>
              </a:spcAft>
              <a:buNone/>
            </a:pPr>
            <a:endParaRPr sz="1800" b="1" i="1"/>
          </a:p>
          <a:p>
            <a:pPr marL="0" lvl="0" indent="0" algn="l" rtl="0">
              <a:spcBef>
                <a:spcPts val="340"/>
              </a:spcBef>
              <a:spcAft>
                <a:spcPts val="0"/>
              </a:spcAft>
              <a:buNone/>
            </a:pPr>
            <a:r>
              <a:rPr lang="en" sz="1800" b="1" i="1"/>
              <a:t>Dataset # 2:</a:t>
            </a:r>
            <a:r>
              <a:rPr lang="en" sz="1800"/>
              <a:t> Temperatures in the Arctic region of Southern Beaufort Seas</a:t>
            </a:r>
            <a:endParaRPr sz="1800"/>
          </a:p>
          <a:p>
            <a:pPr marL="914400" lvl="0" indent="-316706" algn="l" rtl="0">
              <a:lnSpc>
                <a:spcPct val="150000"/>
              </a:lnSpc>
              <a:spcBef>
                <a:spcPts val="340"/>
              </a:spcBef>
              <a:spcAft>
                <a:spcPts val="0"/>
              </a:spcAft>
              <a:buClr>
                <a:srgbClr val="1155CC"/>
              </a:buClr>
              <a:buSzPct val="100000"/>
              <a:buChar char="❏"/>
            </a:pPr>
            <a:r>
              <a:rPr lang="en" sz="1500" b="1" i="1">
                <a:solidFill>
                  <a:srgbClr val="1155CC"/>
                </a:solidFill>
              </a:rPr>
              <a:t>Average yearly temperature</a:t>
            </a:r>
            <a:endParaRPr sz="1500" b="1" i="1">
              <a:solidFill>
                <a:srgbClr val="1155CC"/>
              </a:solidFill>
            </a:endParaRPr>
          </a:p>
          <a:p>
            <a:pPr marL="914400" lvl="0" indent="-316706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ct val="100000"/>
              <a:buChar char="❏"/>
            </a:pPr>
            <a:r>
              <a:rPr lang="en" sz="1500" b="1" i="1">
                <a:solidFill>
                  <a:srgbClr val="1155CC"/>
                </a:solidFill>
              </a:rPr>
              <a:t>Maximum temperature</a:t>
            </a:r>
            <a:endParaRPr sz="1500" b="1" i="1">
              <a:solidFill>
                <a:srgbClr val="1155CC"/>
              </a:solidFill>
            </a:endParaRPr>
          </a:p>
        </p:txBody>
      </p:sp>
      <p:sp>
        <p:nvSpPr>
          <p:cNvPr id="146" name="Google Shape;146;p27"/>
          <p:cNvSpPr txBox="1"/>
          <p:nvPr/>
        </p:nvSpPr>
        <p:spPr>
          <a:xfrm>
            <a:off x="5297725" y="4511100"/>
            <a:ext cx="3752700" cy="6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Study Appendix:</a:t>
            </a:r>
            <a:endParaRPr sz="800" b="1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600" u="sng">
                <a:solidFill>
                  <a:srgbClr val="9800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OpenWeather Marketplace (openweathermap.org)</a:t>
            </a:r>
            <a:endParaRPr sz="600" u="sng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 u="sng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rgbClr val="9800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ASC Data (usgs.gov)</a:t>
            </a:r>
            <a:endParaRPr sz="400" u="sng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8"/>
          <p:cNvPicPr preferRelativeResize="0"/>
          <p:nvPr/>
        </p:nvPicPr>
        <p:blipFill rotWithShape="1">
          <a:blip r:embed="rId3">
            <a:alphaModFix amt="66000"/>
          </a:blip>
          <a:srcRect t="16216" b="16216"/>
          <a:stretch/>
        </p:blipFill>
        <p:spPr>
          <a:xfrm>
            <a:off x="0" y="0"/>
            <a:ext cx="9144000" cy="5122825"/>
          </a:xfrm>
          <a:prstGeom prst="rect">
            <a:avLst/>
          </a:prstGeom>
          <a:noFill/>
          <a:ln>
            <a:noFill/>
          </a:ln>
          <a:effectLst>
            <a:reflection endPos="16000" dist="38100" dir="5400000" fadeDir="5400012" sy="-100000" algn="bl" rotWithShape="0"/>
          </a:effectLst>
        </p:spPr>
      </p:pic>
      <p:sp>
        <p:nvSpPr>
          <p:cNvPr id="152" name="Google Shape;152;p28"/>
          <p:cNvSpPr txBox="1">
            <a:spLocks noGrp="1"/>
          </p:cNvSpPr>
          <p:nvPr>
            <p:ph type="title"/>
          </p:nvPr>
        </p:nvSpPr>
        <p:spPr>
          <a:xfrm>
            <a:off x="771150" y="0"/>
            <a:ext cx="7549500" cy="6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7692"/>
              <a:buFont typeface="Calibri"/>
              <a:buNone/>
            </a:pPr>
            <a:r>
              <a:rPr lang="en" sz="2600" b="1" i="1">
                <a:solidFill>
                  <a:srgbClr val="1D1C1D"/>
                </a:solidFill>
                <a:latin typeface="Lato"/>
                <a:ea typeface="Lato"/>
                <a:cs typeface="Lato"/>
                <a:sym typeface="Lato"/>
              </a:rPr>
              <a:t>Mean Body Mass Dataset # 1: Beginning of Study (1982)</a:t>
            </a:r>
            <a:endParaRPr sz="4200" b="1" i="1">
              <a:solidFill>
                <a:srgbClr val="1D1C1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" name="Google Shape;153;p28"/>
          <p:cNvSpPr txBox="1">
            <a:spLocks noGrp="1"/>
          </p:cNvSpPr>
          <p:nvPr>
            <p:ph type="body" idx="1"/>
          </p:nvPr>
        </p:nvSpPr>
        <p:spPr>
          <a:xfrm>
            <a:off x="4657750" y="3262975"/>
            <a:ext cx="4299900" cy="12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700"/>
              <a:t>This data is used as a baseline to compare how </a:t>
            </a:r>
            <a:r>
              <a:rPr lang="en" sz="1700" b="1" i="1">
                <a:solidFill>
                  <a:srgbClr val="1155CC"/>
                </a:solidFill>
              </a:rPr>
              <a:t>polar bear population</a:t>
            </a:r>
            <a:r>
              <a:rPr lang="en" sz="1700"/>
              <a:t> has been affected over time by factors such as </a:t>
            </a:r>
            <a:r>
              <a:rPr lang="en" sz="1700" b="1" i="1">
                <a:solidFill>
                  <a:srgbClr val="1155CC"/>
                </a:solidFill>
              </a:rPr>
              <a:t>climate change </a:t>
            </a:r>
            <a:r>
              <a:rPr lang="en" sz="1700"/>
              <a:t>and </a:t>
            </a:r>
            <a:r>
              <a:rPr lang="en" sz="1700" b="1" i="1">
                <a:solidFill>
                  <a:srgbClr val="1155CC"/>
                </a:solidFill>
              </a:rPr>
              <a:t>human activity</a:t>
            </a:r>
            <a:r>
              <a:rPr lang="en" sz="1700"/>
              <a:t>.</a:t>
            </a:r>
            <a:endParaRPr sz="1500"/>
          </a:p>
        </p:txBody>
      </p:sp>
      <p:pic>
        <p:nvPicPr>
          <p:cNvPr id="154" name="Google Shape;15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7675" y="501325"/>
            <a:ext cx="4300050" cy="2602076"/>
          </a:xfrm>
          <a:prstGeom prst="rect">
            <a:avLst/>
          </a:prstGeom>
          <a:noFill/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55" name="Google Shape;155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012" y="501325"/>
            <a:ext cx="4093974" cy="2534549"/>
          </a:xfrm>
          <a:prstGeom prst="rect">
            <a:avLst/>
          </a:prstGeom>
          <a:noFill/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56" name="Google Shape;156;p28"/>
          <p:cNvSpPr txBox="1"/>
          <p:nvPr/>
        </p:nvSpPr>
        <p:spPr>
          <a:xfrm>
            <a:off x="107938" y="2986525"/>
            <a:ext cx="4094100" cy="22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Age-Related Growth - peak in</a:t>
            </a:r>
            <a:r>
              <a:rPr lang="en" sz="1700" b="1" i="1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 mean </a:t>
            </a: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body mass ages </a:t>
            </a:r>
            <a:r>
              <a:rPr lang="en" sz="1700" b="1" i="1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10-14 years.</a:t>
            </a:r>
            <a:endParaRPr sz="1700" b="1" i="1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700" b="1" i="1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Decline </a:t>
            </a: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mass over </a:t>
            </a:r>
            <a:r>
              <a:rPr lang="en" sz="1700" b="1" i="1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peak age</a:t>
            </a:r>
            <a:r>
              <a:rPr lang="en" sz="1700" b="1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700" b="1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Natural decline with </a:t>
            </a:r>
            <a:r>
              <a:rPr lang="en" sz="1700" b="1" i="1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aging</a:t>
            </a:r>
            <a:r>
              <a:rPr lang="en" sz="1700">
                <a:solidFill>
                  <a:srgbClr val="92CCDC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 variability in </a:t>
            </a:r>
            <a:r>
              <a:rPr lang="en" sz="1700" b="1" i="1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health &amp; nutrition</a:t>
            </a:r>
            <a:r>
              <a:rPr lang="en" sz="1700" b="1" i="1">
                <a:solidFill>
                  <a:srgbClr val="92CCDC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 older bears.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28"/>
          <p:cNvSpPr txBox="1"/>
          <p:nvPr/>
        </p:nvSpPr>
        <p:spPr>
          <a:xfrm>
            <a:off x="7063500" y="4815025"/>
            <a:ext cx="2080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Study Appendix:</a:t>
            </a:r>
            <a:r>
              <a:rPr lang="en" sz="6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en" sz="600" u="sng">
                <a:solidFill>
                  <a:srgbClr val="98000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ASC Data (usgs.gov)</a:t>
            </a:r>
            <a:endParaRPr sz="400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9"/>
          <p:cNvPicPr preferRelativeResize="0"/>
          <p:nvPr/>
        </p:nvPicPr>
        <p:blipFill rotWithShape="1">
          <a:blip r:embed="rId3">
            <a:alphaModFix amt="66000"/>
          </a:blip>
          <a:srcRect t="16216" b="16216"/>
          <a:stretch/>
        </p:blipFill>
        <p:spPr>
          <a:xfrm>
            <a:off x="-92550" y="10338"/>
            <a:ext cx="9144000" cy="5122825"/>
          </a:xfrm>
          <a:prstGeom prst="rect">
            <a:avLst/>
          </a:prstGeom>
          <a:noFill/>
          <a:ln>
            <a:noFill/>
          </a:ln>
          <a:effectLst>
            <a:reflection endPos="16000" dist="38100" dir="5400000" fadeDir="5400012" sy="-100000" algn="bl" rotWithShape="0"/>
          </a:effectLst>
        </p:spPr>
      </p:pic>
      <p:sp>
        <p:nvSpPr>
          <p:cNvPr id="163" name="Google Shape;163;p29"/>
          <p:cNvSpPr txBox="1">
            <a:spLocks noGrp="1"/>
          </p:cNvSpPr>
          <p:nvPr>
            <p:ph type="title"/>
          </p:nvPr>
        </p:nvSpPr>
        <p:spPr>
          <a:xfrm>
            <a:off x="1087300" y="0"/>
            <a:ext cx="7349100" cy="6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7692"/>
              <a:buFont typeface="Calibri"/>
              <a:buNone/>
            </a:pPr>
            <a:r>
              <a:rPr lang="en" sz="2600" b="1" i="1">
                <a:solidFill>
                  <a:srgbClr val="1D1C1D"/>
                </a:solidFill>
                <a:latin typeface="Lato"/>
                <a:ea typeface="Lato"/>
                <a:cs typeface="Lato"/>
                <a:sym typeface="Lato"/>
              </a:rPr>
              <a:t>Mean Body Mass Dataset # 1: End of Study (2017)</a:t>
            </a:r>
            <a:endParaRPr sz="4200" b="1" i="1">
              <a:solidFill>
                <a:srgbClr val="1D1C1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4" name="Google Shape;164;p29"/>
          <p:cNvSpPr txBox="1">
            <a:spLocks noGrp="1"/>
          </p:cNvSpPr>
          <p:nvPr>
            <p:ph type="body" idx="1"/>
          </p:nvPr>
        </p:nvSpPr>
        <p:spPr>
          <a:xfrm>
            <a:off x="4657750" y="3096400"/>
            <a:ext cx="4299900" cy="17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700"/>
              <a:t>Female polar bears have a lower mean body mass. Highlights the pronounced sexual dimorphism in polar bears, which is a common observation in this species.</a:t>
            </a:r>
            <a:endParaRPr sz="17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700"/>
              <a:t>Body mass has increased on average by </a:t>
            </a:r>
            <a:r>
              <a:rPr lang="en" sz="1700" b="1" i="1">
                <a:solidFill>
                  <a:srgbClr val="1155CC"/>
                </a:solidFill>
              </a:rPr>
              <a:t>~60 kg males</a:t>
            </a:r>
            <a:r>
              <a:rPr lang="en" sz="1700"/>
              <a:t> &amp; </a:t>
            </a:r>
            <a:r>
              <a:rPr lang="en" sz="1700" b="1" i="1">
                <a:solidFill>
                  <a:srgbClr val="1155CC"/>
                </a:solidFill>
              </a:rPr>
              <a:t>~55 kg females</a:t>
            </a:r>
            <a:r>
              <a:rPr lang="en" sz="1700"/>
              <a:t>.</a:t>
            </a:r>
            <a:endParaRPr sz="1500"/>
          </a:p>
        </p:txBody>
      </p:sp>
      <p:sp>
        <p:nvSpPr>
          <p:cNvPr id="165" name="Google Shape;165;p29"/>
          <p:cNvSpPr txBox="1"/>
          <p:nvPr/>
        </p:nvSpPr>
        <p:spPr>
          <a:xfrm>
            <a:off x="107938" y="2986525"/>
            <a:ext cx="4094100" cy="22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Polar bears are reaching </a:t>
            </a:r>
            <a:r>
              <a:rPr lang="en" sz="1700" b="1" i="1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higher mean </a:t>
            </a: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masses in 2017 vs. 1982.</a:t>
            </a:r>
            <a:endParaRPr sz="1700" b="1" i="1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Higher younger bear mass </a:t>
            </a:r>
            <a:r>
              <a:rPr lang="en" sz="1700" b="1" i="1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(ages 0-5)</a:t>
            </a: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indicate improved </a:t>
            </a:r>
            <a:r>
              <a:rPr lang="en" sz="1700" b="1" i="1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juvenile survival/better early life nutrition</a:t>
            </a: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 sz="1700" b="1" i="1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Middle age</a:t>
            </a: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groups experiencing </a:t>
            </a:r>
            <a:r>
              <a:rPr lang="en" sz="1700" b="1" i="1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lower mean masses</a:t>
            </a: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which could point to </a:t>
            </a:r>
            <a:r>
              <a:rPr lang="en" sz="1700" b="1" i="1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environmental factors.</a:t>
            </a:r>
            <a:endParaRPr sz="1700" b="1" i="1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00" y="501325"/>
            <a:ext cx="4094099" cy="2531468"/>
          </a:xfrm>
          <a:prstGeom prst="rect">
            <a:avLst/>
          </a:prstGeom>
          <a:noFill/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7" name="Google Shape;167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14000" y="502330"/>
            <a:ext cx="4299901" cy="2594082"/>
          </a:xfrm>
          <a:prstGeom prst="rect">
            <a:avLst/>
          </a:prstGeom>
          <a:noFill/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8" name="Google Shape;168;p29"/>
          <p:cNvSpPr txBox="1"/>
          <p:nvPr/>
        </p:nvSpPr>
        <p:spPr>
          <a:xfrm>
            <a:off x="7352850" y="4811800"/>
            <a:ext cx="1698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Study Appendix:</a:t>
            </a:r>
            <a:r>
              <a:rPr lang="en" sz="6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en" sz="600" u="sng">
                <a:solidFill>
                  <a:srgbClr val="98000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ASC Data (usgs.gov)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0"/>
          <p:cNvPicPr preferRelativeResize="0"/>
          <p:nvPr/>
        </p:nvPicPr>
        <p:blipFill rotWithShape="1">
          <a:blip r:embed="rId3">
            <a:alphaModFix amt="28000"/>
          </a:blip>
          <a:srcRect t="16216" b="16216"/>
          <a:stretch/>
        </p:blipFill>
        <p:spPr>
          <a:xfrm>
            <a:off x="-92550" y="10338"/>
            <a:ext cx="9144000" cy="5122825"/>
          </a:xfrm>
          <a:prstGeom prst="rect">
            <a:avLst/>
          </a:prstGeom>
          <a:noFill/>
          <a:ln>
            <a:noFill/>
          </a:ln>
          <a:effectLst>
            <a:reflection endPos="16000" dist="38100" dir="5400000" fadeDir="5400012" sy="-100000" algn="bl" rotWithShape="0"/>
          </a:effectLst>
        </p:spPr>
      </p:pic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501250" y="10350"/>
            <a:ext cx="8228100" cy="6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7692"/>
              <a:buFont typeface="Calibri"/>
              <a:buNone/>
            </a:pPr>
            <a:r>
              <a:rPr lang="en" sz="2600" b="1" i="1">
                <a:solidFill>
                  <a:srgbClr val="1D1C1D"/>
                </a:solidFill>
                <a:latin typeface="Lato"/>
                <a:ea typeface="Lato"/>
                <a:cs typeface="Lato"/>
                <a:sym typeface="Lato"/>
              </a:rPr>
              <a:t>Average Yearly Temperature over a 36 year period: Beaufort Sea</a:t>
            </a:r>
            <a:endParaRPr sz="4200" b="1" i="1">
              <a:solidFill>
                <a:srgbClr val="1D1C1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5" name="Google Shape;175;p30"/>
          <p:cNvSpPr txBox="1">
            <a:spLocks noGrp="1"/>
          </p:cNvSpPr>
          <p:nvPr>
            <p:ph type="body" idx="1"/>
          </p:nvPr>
        </p:nvSpPr>
        <p:spPr>
          <a:xfrm>
            <a:off x="4919850" y="535600"/>
            <a:ext cx="4068600" cy="44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Calibri"/>
              <a:buNone/>
            </a:pPr>
            <a:r>
              <a:rPr lang="en" sz="1200" b="1">
                <a:solidFill>
                  <a:srgbClr val="374151"/>
                </a:solidFill>
              </a:rPr>
              <a:t>Upward Trend in Temperature:</a:t>
            </a:r>
            <a:endParaRPr sz="1200" b="1">
              <a:solidFill>
                <a:srgbClr val="374151"/>
              </a:solidFill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Calibri"/>
              <a:buChar char="●"/>
            </a:pPr>
            <a:r>
              <a:rPr lang="en" sz="1200" b="1" i="1">
                <a:solidFill>
                  <a:srgbClr val="1155CC"/>
                </a:solidFill>
              </a:rPr>
              <a:t>Upward</a:t>
            </a:r>
            <a:r>
              <a:rPr lang="en" sz="1200">
                <a:solidFill>
                  <a:srgbClr val="374151"/>
                </a:solidFill>
              </a:rPr>
              <a:t> trend in the average yearly temperature, indicates a </a:t>
            </a:r>
            <a:r>
              <a:rPr lang="en" sz="1200" b="1" i="1">
                <a:solidFill>
                  <a:srgbClr val="1155CC"/>
                </a:solidFill>
              </a:rPr>
              <a:t>warming climate</a:t>
            </a:r>
            <a:r>
              <a:rPr lang="en" sz="1200">
                <a:solidFill>
                  <a:srgbClr val="374151"/>
                </a:solidFill>
              </a:rPr>
              <a:t> in the </a:t>
            </a:r>
            <a:r>
              <a:rPr lang="en" sz="1200" b="1" i="1">
                <a:solidFill>
                  <a:srgbClr val="1155CC"/>
                </a:solidFill>
              </a:rPr>
              <a:t>Beaufort Sea region</a:t>
            </a:r>
            <a:r>
              <a:rPr lang="en" sz="1200">
                <a:solidFill>
                  <a:srgbClr val="374151"/>
                </a:solidFill>
              </a:rPr>
              <a:t> over the period studied.</a:t>
            </a:r>
            <a:endParaRPr sz="1200">
              <a:solidFill>
                <a:srgbClr val="374151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Calibri"/>
              <a:buNone/>
            </a:pPr>
            <a:r>
              <a:rPr lang="en" sz="1200" b="1">
                <a:solidFill>
                  <a:srgbClr val="374151"/>
                </a:solidFill>
              </a:rPr>
              <a:t>Significant Variability:</a:t>
            </a:r>
            <a:endParaRPr sz="1200" b="1">
              <a:solidFill>
                <a:srgbClr val="374151"/>
              </a:solidFill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374151"/>
                </a:solidFill>
              </a:rPr>
              <a:t>Significant year-to-year variability, suggests that regional temperatures are subject to a wide range of influencing factors.</a:t>
            </a:r>
            <a:endParaRPr sz="1200">
              <a:solidFill>
                <a:srgbClr val="374151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Calibri"/>
              <a:buNone/>
            </a:pPr>
            <a:r>
              <a:rPr lang="en" sz="1200" b="1">
                <a:solidFill>
                  <a:srgbClr val="374151"/>
                </a:solidFill>
              </a:rPr>
              <a:t>Correlation with Global Warming:</a:t>
            </a:r>
            <a:endParaRPr sz="1200" b="1">
              <a:solidFill>
                <a:srgbClr val="374151"/>
              </a:solidFill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374151"/>
                </a:solidFill>
              </a:rPr>
              <a:t>The positive slope of the linear regression line, with a </a:t>
            </a:r>
            <a:r>
              <a:rPr lang="en" sz="1200" b="1" i="1">
                <a:solidFill>
                  <a:srgbClr val="1155CC"/>
                </a:solidFill>
              </a:rPr>
              <a:t>correlation coefficient of 0.66</a:t>
            </a:r>
            <a:r>
              <a:rPr lang="en" sz="1200">
                <a:solidFill>
                  <a:srgbClr val="374151"/>
                </a:solidFill>
              </a:rPr>
              <a:t>, is relatively strong, implying a </a:t>
            </a:r>
            <a:r>
              <a:rPr lang="en" sz="1200" b="1" i="1">
                <a:solidFill>
                  <a:srgbClr val="1155CC"/>
                </a:solidFill>
              </a:rPr>
              <a:t>possible link with global warming trends</a:t>
            </a:r>
            <a:r>
              <a:rPr lang="en" sz="1200">
                <a:solidFill>
                  <a:srgbClr val="374151"/>
                </a:solidFill>
              </a:rPr>
              <a:t>.</a:t>
            </a:r>
            <a:endParaRPr sz="1200">
              <a:solidFill>
                <a:srgbClr val="374151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Calibri"/>
              <a:buNone/>
            </a:pPr>
            <a:endParaRPr sz="1200">
              <a:solidFill>
                <a:srgbClr val="374151"/>
              </a:solidFill>
            </a:endParaRPr>
          </a:p>
          <a:p>
            <a:pPr marL="457200" lvl="0" indent="0" algn="l" rtl="0">
              <a:spcBef>
                <a:spcPts val="1500"/>
              </a:spcBef>
              <a:spcAft>
                <a:spcPts val="0"/>
              </a:spcAft>
              <a:buNone/>
            </a:pPr>
            <a:endParaRPr sz="1700"/>
          </a:p>
        </p:txBody>
      </p:sp>
      <p:sp>
        <p:nvSpPr>
          <p:cNvPr id="176" name="Google Shape;176;p30"/>
          <p:cNvSpPr txBox="1"/>
          <p:nvPr/>
        </p:nvSpPr>
        <p:spPr>
          <a:xfrm>
            <a:off x="6391050" y="4788675"/>
            <a:ext cx="2660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Study Appendix:</a:t>
            </a:r>
            <a:r>
              <a:rPr lang="en" sz="6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en" sz="600" u="sng">
                <a:solidFill>
                  <a:srgbClr val="9800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OpenWeather Marketplace (openweathermap.org)</a:t>
            </a:r>
            <a:endParaRPr sz="600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rgbClr val="980000"/>
              </a:solidFill>
            </a:endParaRPr>
          </a:p>
        </p:txBody>
      </p:sp>
      <p:pic>
        <p:nvPicPr>
          <p:cNvPr id="177" name="Google Shape;177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7350" y="489425"/>
            <a:ext cx="5269750" cy="2857325"/>
          </a:xfrm>
          <a:prstGeom prst="rect">
            <a:avLst/>
          </a:prstGeom>
          <a:noFill/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78" name="Google Shape;178;p30"/>
          <p:cNvSpPr/>
          <p:nvPr/>
        </p:nvSpPr>
        <p:spPr>
          <a:xfrm>
            <a:off x="2552450" y="701750"/>
            <a:ext cx="208200" cy="262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30"/>
          <p:cNvSpPr/>
          <p:nvPr/>
        </p:nvSpPr>
        <p:spPr>
          <a:xfrm>
            <a:off x="778850" y="1123900"/>
            <a:ext cx="208200" cy="216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30"/>
          <p:cNvSpPr/>
          <p:nvPr/>
        </p:nvSpPr>
        <p:spPr>
          <a:xfrm>
            <a:off x="2814650" y="2648650"/>
            <a:ext cx="208200" cy="216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30"/>
          <p:cNvSpPr/>
          <p:nvPr/>
        </p:nvSpPr>
        <p:spPr>
          <a:xfrm>
            <a:off x="6778325" y="1370750"/>
            <a:ext cx="167700" cy="216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1"/>
          <p:cNvPicPr preferRelativeResize="0"/>
          <p:nvPr/>
        </p:nvPicPr>
        <p:blipFill rotWithShape="1">
          <a:blip r:embed="rId3">
            <a:alphaModFix amt="24000"/>
          </a:blip>
          <a:srcRect t="16216" b="16216"/>
          <a:stretch/>
        </p:blipFill>
        <p:spPr>
          <a:xfrm>
            <a:off x="2" y="10350"/>
            <a:ext cx="905144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1"/>
          <p:cNvSpPr txBox="1">
            <a:spLocks noGrp="1"/>
          </p:cNvSpPr>
          <p:nvPr>
            <p:ph type="title"/>
          </p:nvPr>
        </p:nvSpPr>
        <p:spPr>
          <a:xfrm>
            <a:off x="1388100" y="10350"/>
            <a:ext cx="7755900" cy="6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8620"/>
              <a:buFont typeface="Calibri"/>
              <a:buNone/>
            </a:pPr>
            <a:r>
              <a:rPr lang="en" sz="2577" b="1" i="1">
                <a:latin typeface="Lato"/>
                <a:ea typeface="Lato"/>
                <a:cs typeface="Lato"/>
                <a:sym typeface="Lato"/>
              </a:rPr>
              <a:t>Polar Bear Population: A Snapshot of Body Mass over</a:t>
            </a:r>
            <a:r>
              <a:rPr lang="en" sz="2800"/>
              <a:t> </a:t>
            </a:r>
            <a:r>
              <a:rPr lang="en" sz="2538" b="1" i="1">
                <a:latin typeface="Lato"/>
                <a:ea typeface="Lato"/>
                <a:cs typeface="Lato"/>
                <a:sym typeface="Lato"/>
              </a:rPr>
              <a:t>Time</a:t>
            </a:r>
            <a:endParaRPr sz="2538" b="1" i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p31"/>
          <p:cNvSpPr txBox="1">
            <a:spLocks noGrp="1"/>
          </p:cNvSpPr>
          <p:nvPr>
            <p:ph type="body" idx="1"/>
          </p:nvPr>
        </p:nvSpPr>
        <p:spPr>
          <a:xfrm>
            <a:off x="1974875" y="3675000"/>
            <a:ext cx="6253200" cy="14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374151"/>
                </a:solidFill>
              </a:rPr>
              <a:t>Outliers and Health Indicators:</a:t>
            </a:r>
            <a:endParaRPr sz="1200" b="1">
              <a:solidFill>
                <a:srgbClr val="37415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374151"/>
                </a:solidFill>
              </a:rPr>
              <a:t>The presence of outliers, in younger and older age groups, may indicate </a:t>
            </a:r>
            <a:r>
              <a:rPr lang="en" sz="1200" b="1" i="1">
                <a:solidFill>
                  <a:srgbClr val="1155CC"/>
                </a:solidFill>
              </a:rPr>
              <a:t>health disparities </a:t>
            </a:r>
            <a:r>
              <a:rPr lang="en" sz="1200">
                <a:solidFill>
                  <a:srgbClr val="374151"/>
                </a:solidFill>
              </a:rPr>
              <a:t>or exceptional cases that could warrant further investigation. </a:t>
            </a:r>
            <a:endParaRPr sz="120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374151"/>
                </a:solidFill>
              </a:rPr>
              <a:t>Older Bear Variation:</a:t>
            </a:r>
            <a:endParaRPr sz="1200" b="1">
              <a:solidFill>
                <a:srgbClr val="37415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374151"/>
                </a:solidFill>
              </a:rPr>
              <a:t>Beyond the</a:t>
            </a:r>
            <a:r>
              <a:rPr lang="en" sz="1200" b="1" i="1">
                <a:solidFill>
                  <a:srgbClr val="1155CC"/>
                </a:solidFill>
              </a:rPr>
              <a:t> age of 20, </a:t>
            </a:r>
            <a:r>
              <a:rPr lang="en" sz="1200">
                <a:solidFill>
                  <a:srgbClr val="374151"/>
                </a:solidFill>
              </a:rPr>
              <a:t>there is a noticeable decrease in both the median and variability of body mass, which could be due to age-related factors affecting the bears' health or ability to hunt.</a:t>
            </a:r>
            <a:endParaRPr sz="1200"/>
          </a:p>
        </p:txBody>
      </p:sp>
      <p:pic>
        <p:nvPicPr>
          <p:cNvPr id="189" name="Google Shape;18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2450" y="500050"/>
            <a:ext cx="6253076" cy="3108876"/>
          </a:xfrm>
          <a:prstGeom prst="rect">
            <a:avLst/>
          </a:prstGeom>
          <a:noFill/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90" name="Google Shape;190;p31"/>
          <p:cNvSpPr/>
          <p:nvPr/>
        </p:nvSpPr>
        <p:spPr>
          <a:xfrm>
            <a:off x="5837500" y="1210700"/>
            <a:ext cx="2035800" cy="23982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31"/>
          <p:cNvSpPr/>
          <p:nvPr/>
        </p:nvSpPr>
        <p:spPr>
          <a:xfrm>
            <a:off x="2429100" y="1071875"/>
            <a:ext cx="262200" cy="339300"/>
          </a:xfrm>
          <a:prstGeom prst="star4">
            <a:avLst>
              <a:gd name="adj" fmla="val 12500"/>
            </a:avLst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31"/>
          <p:cNvSpPr/>
          <p:nvPr/>
        </p:nvSpPr>
        <p:spPr>
          <a:xfrm>
            <a:off x="2936225" y="1071875"/>
            <a:ext cx="262200" cy="339300"/>
          </a:xfrm>
          <a:prstGeom prst="star4">
            <a:avLst>
              <a:gd name="adj" fmla="val 12500"/>
            </a:avLst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31"/>
          <p:cNvSpPr/>
          <p:nvPr/>
        </p:nvSpPr>
        <p:spPr>
          <a:xfrm>
            <a:off x="3551300" y="619650"/>
            <a:ext cx="262200" cy="339300"/>
          </a:xfrm>
          <a:prstGeom prst="star4">
            <a:avLst>
              <a:gd name="adj" fmla="val 12500"/>
            </a:avLst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31"/>
          <p:cNvSpPr/>
          <p:nvPr/>
        </p:nvSpPr>
        <p:spPr>
          <a:xfrm>
            <a:off x="4605950" y="1444225"/>
            <a:ext cx="262200" cy="339300"/>
          </a:xfrm>
          <a:prstGeom prst="star4">
            <a:avLst>
              <a:gd name="adj" fmla="val 12500"/>
            </a:avLst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31"/>
          <p:cNvSpPr txBox="1"/>
          <p:nvPr/>
        </p:nvSpPr>
        <p:spPr>
          <a:xfrm>
            <a:off x="6145975" y="639000"/>
            <a:ext cx="7173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 Outliers</a:t>
            </a:r>
            <a:endParaRPr sz="900" b="1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31"/>
          <p:cNvSpPr/>
          <p:nvPr/>
        </p:nvSpPr>
        <p:spPr>
          <a:xfrm>
            <a:off x="5945475" y="619650"/>
            <a:ext cx="262200" cy="339300"/>
          </a:xfrm>
          <a:prstGeom prst="star4">
            <a:avLst>
              <a:gd name="adj" fmla="val 12500"/>
            </a:avLst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2"/>
          <p:cNvPicPr preferRelativeResize="0"/>
          <p:nvPr/>
        </p:nvPicPr>
        <p:blipFill rotWithShape="1">
          <a:blip r:embed="rId3">
            <a:alphaModFix amt="24000"/>
          </a:blip>
          <a:srcRect t="16216" b="16216"/>
          <a:stretch/>
        </p:blipFill>
        <p:spPr>
          <a:xfrm>
            <a:off x="-92550" y="10338"/>
            <a:ext cx="9144000" cy="5122825"/>
          </a:xfrm>
          <a:prstGeom prst="rect">
            <a:avLst/>
          </a:prstGeom>
          <a:noFill/>
          <a:ln>
            <a:noFill/>
          </a:ln>
          <a:effectLst>
            <a:reflection endPos="16000" dist="38100" dir="5400000" fadeDir="5400012" sy="-100000" algn="bl" rotWithShape="0"/>
          </a:effectLst>
        </p:spPr>
      </p:pic>
      <p:pic>
        <p:nvPicPr>
          <p:cNvPr id="202" name="Google Shape;202;p32"/>
          <p:cNvPicPr preferRelativeResize="0"/>
          <p:nvPr/>
        </p:nvPicPr>
        <p:blipFill rotWithShape="1">
          <a:blip r:embed="rId4">
            <a:alphaModFix amt="27000"/>
          </a:blip>
          <a:srcRect t="16216" b="16216"/>
          <a:stretch/>
        </p:blipFill>
        <p:spPr>
          <a:xfrm>
            <a:off x="-92550" y="10350"/>
            <a:ext cx="9236550" cy="512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2"/>
          <p:cNvSpPr txBox="1">
            <a:spLocks noGrp="1"/>
          </p:cNvSpPr>
          <p:nvPr>
            <p:ph type="title"/>
          </p:nvPr>
        </p:nvSpPr>
        <p:spPr>
          <a:xfrm>
            <a:off x="4208642" y="113227"/>
            <a:ext cx="4083300" cy="10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" sz="2300" b="1" i="1">
                <a:latin typeface="Lato"/>
                <a:ea typeface="Lato"/>
                <a:cs typeface="Lato"/>
                <a:sym typeface="Lato"/>
              </a:rPr>
              <a:t>Polar Bear Population (Sample)</a:t>
            </a:r>
            <a:endParaRPr sz="2300" b="1" i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4" name="Google Shape;204;p32"/>
          <p:cNvPicPr preferRelativeResize="0"/>
          <p:nvPr/>
        </p:nvPicPr>
        <p:blipFill rotWithShape="1">
          <a:blip r:embed="rId5">
            <a:alphaModFix/>
          </a:blip>
          <a:srcRect l="7750" r="7749"/>
          <a:stretch/>
        </p:blipFill>
        <p:spPr>
          <a:xfrm>
            <a:off x="98600" y="578350"/>
            <a:ext cx="3040874" cy="4048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08662" y="653925"/>
            <a:ext cx="4315026" cy="3147799"/>
          </a:xfrm>
          <a:prstGeom prst="rect">
            <a:avLst/>
          </a:prstGeom>
          <a:noFill/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06" name="Google Shape;206;p32"/>
          <p:cNvSpPr txBox="1"/>
          <p:nvPr/>
        </p:nvSpPr>
        <p:spPr>
          <a:xfrm>
            <a:off x="3416150" y="3932800"/>
            <a:ext cx="5575200" cy="11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i="1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After 2010</a:t>
            </a:r>
            <a:r>
              <a:rPr lang="en" sz="1200">
                <a:solidFill>
                  <a:srgbClr val="374151"/>
                </a:solidFill>
                <a:latin typeface="Calibri"/>
                <a:ea typeface="Calibri"/>
                <a:cs typeface="Calibri"/>
                <a:sym typeface="Calibri"/>
              </a:rPr>
              <a:t>, there is a general downward trend in mass across multiple bears, which could be associated with broader ecological changes affecting the Arctic, such as </a:t>
            </a:r>
            <a:r>
              <a:rPr lang="en" sz="1200" b="1" i="1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reduced sea ice</a:t>
            </a:r>
            <a:r>
              <a:rPr lang="en" sz="1200">
                <a:solidFill>
                  <a:srgbClr val="374151"/>
                </a:solidFill>
                <a:latin typeface="Calibri"/>
                <a:ea typeface="Calibri"/>
                <a:cs typeface="Calibri"/>
                <a:sym typeface="Calibri"/>
              </a:rPr>
              <a:t> extent and its impact on the </a:t>
            </a:r>
            <a:r>
              <a:rPr lang="en" sz="1200" b="1" i="1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availability of prey.</a:t>
            </a:r>
            <a:r>
              <a:rPr lang="en" sz="1200">
                <a:solidFill>
                  <a:srgbClr val="374151"/>
                </a:solidFill>
                <a:latin typeface="Calibri"/>
                <a:ea typeface="Calibri"/>
                <a:cs typeface="Calibri"/>
                <a:sym typeface="Calibri"/>
              </a:rPr>
              <a:t> This trend is concerning for polar bear health and underscores the importance of ongoing monitoring and conservation efforts.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32"/>
          <p:cNvSpPr/>
          <p:nvPr/>
        </p:nvSpPr>
        <p:spPr>
          <a:xfrm>
            <a:off x="6639500" y="1796750"/>
            <a:ext cx="578400" cy="18738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/>
          <p:nvPr/>
        </p:nvSpPr>
        <p:spPr>
          <a:xfrm>
            <a:off x="0" y="0"/>
            <a:ext cx="9141713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33"/>
          <p:cNvSpPr txBox="1">
            <a:spLocks noGrp="1"/>
          </p:cNvSpPr>
          <p:nvPr>
            <p:ph type="title"/>
          </p:nvPr>
        </p:nvSpPr>
        <p:spPr>
          <a:xfrm>
            <a:off x="4572000" y="0"/>
            <a:ext cx="4572000" cy="5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50"/>
              <a:buFont typeface="Calibri"/>
              <a:buNone/>
            </a:pPr>
            <a:r>
              <a:rPr lang="en" sz="2180" b="1" i="1">
                <a:latin typeface="Lato"/>
                <a:ea typeface="Lato"/>
                <a:cs typeface="Lato"/>
                <a:sym typeface="Lato"/>
              </a:rPr>
              <a:t>Visual Summary of Physical Condition</a:t>
            </a:r>
            <a:endParaRPr sz="2180" b="1" i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4" name="Google Shape;214;p33"/>
          <p:cNvSpPr txBox="1">
            <a:spLocks noGrp="1"/>
          </p:cNvSpPr>
          <p:nvPr>
            <p:ph type="body" idx="1"/>
          </p:nvPr>
        </p:nvSpPr>
        <p:spPr>
          <a:xfrm>
            <a:off x="4649975" y="3755475"/>
            <a:ext cx="4494000" cy="13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957" b="1" i="1">
                <a:solidFill>
                  <a:srgbClr val="374151"/>
                </a:solidFill>
              </a:rPr>
              <a:t>Nutritional Stress:</a:t>
            </a:r>
            <a:endParaRPr sz="4957" b="1" i="1">
              <a:solidFill>
                <a:srgbClr val="374151"/>
              </a:solidFill>
            </a:endParaRPr>
          </a:p>
          <a:p>
            <a:pPr marL="457200" lvl="0" indent="-30730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ct val="100000"/>
              <a:buChar char="●"/>
            </a:pPr>
            <a:r>
              <a:rPr lang="en" sz="4957" b="1" i="1">
                <a:solidFill>
                  <a:srgbClr val="1155CC"/>
                </a:solidFill>
              </a:rPr>
              <a:t>Left whisker</a:t>
            </a:r>
            <a:r>
              <a:rPr lang="en" sz="4957">
                <a:solidFill>
                  <a:srgbClr val="374151"/>
                </a:solidFill>
              </a:rPr>
              <a:t> around </a:t>
            </a:r>
            <a:r>
              <a:rPr lang="en" sz="4957" b="1" i="1">
                <a:solidFill>
                  <a:srgbClr val="1155CC"/>
                </a:solidFill>
              </a:rPr>
              <a:t>118 kg,</a:t>
            </a:r>
            <a:r>
              <a:rPr lang="en" sz="4957">
                <a:solidFill>
                  <a:srgbClr val="374151"/>
                </a:solidFill>
              </a:rPr>
              <a:t> might reflect nutritional stress linked to the longer ice-free seasons and changing prey availability associated with a warming climate.</a:t>
            </a:r>
            <a:endParaRPr sz="4957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957" b="1" i="1">
                <a:solidFill>
                  <a:srgbClr val="374151"/>
                </a:solidFill>
              </a:rPr>
              <a:t>Adaptation and Resilience:</a:t>
            </a:r>
            <a:endParaRPr sz="4957" b="1" i="1">
              <a:solidFill>
                <a:srgbClr val="374151"/>
              </a:solidFill>
            </a:endParaRPr>
          </a:p>
          <a:p>
            <a:pPr marL="457200" lvl="0" indent="-30730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ct val="100000"/>
              <a:buChar char="●"/>
            </a:pPr>
            <a:r>
              <a:rPr lang="en" sz="4957" b="1" i="1">
                <a:solidFill>
                  <a:srgbClr val="1155CC"/>
                </a:solidFill>
              </a:rPr>
              <a:t>Mean and mode</a:t>
            </a:r>
            <a:r>
              <a:rPr lang="en" sz="4957">
                <a:solidFill>
                  <a:srgbClr val="374151"/>
                </a:solidFill>
              </a:rPr>
              <a:t> marked on the plot, suggests variability in the population's response to environmental stressors. </a:t>
            </a:r>
            <a:endParaRPr sz="4957">
              <a:solidFill>
                <a:srgbClr val="374151"/>
              </a:solidFill>
            </a:endParaRPr>
          </a:p>
          <a:p>
            <a:pPr marL="0" lvl="0" indent="0" algn="l" rtl="0">
              <a:spcBef>
                <a:spcPts val="340"/>
              </a:spcBef>
              <a:spcAft>
                <a:spcPts val="0"/>
              </a:spcAft>
              <a:buNone/>
            </a:pPr>
            <a:endParaRPr sz="1700"/>
          </a:p>
        </p:txBody>
      </p:sp>
      <p:pic>
        <p:nvPicPr>
          <p:cNvPr id="215" name="Google Shape;21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6825" y="461375"/>
            <a:ext cx="4242350" cy="3294100"/>
          </a:xfrm>
          <a:prstGeom prst="rect">
            <a:avLst/>
          </a:prstGeom>
          <a:noFill/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6" name="Google Shape;216;p33"/>
          <p:cNvPicPr preferRelativeResize="0"/>
          <p:nvPr/>
        </p:nvPicPr>
        <p:blipFill rotWithShape="1">
          <a:blip r:embed="rId4">
            <a:alphaModFix/>
          </a:blip>
          <a:srcRect l="5555" r="5555"/>
          <a:stretch/>
        </p:blipFill>
        <p:spPr>
          <a:xfrm>
            <a:off x="0" y="8"/>
            <a:ext cx="4571998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3"/>
          <p:cNvSpPr/>
          <p:nvPr/>
        </p:nvSpPr>
        <p:spPr>
          <a:xfrm>
            <a:off x="5205200" y="1519125"/>
            <a:ext cx="262200" cy="339300"/>
          </a:xfrm>
          <a:prstGeom prst="star4">
            <a:avLst>
              <a:gd name="adj" fmla="val 12500"/>
            </a:avLst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1097</Words>
  <Application>Microsoft Office PowerPoint</Application>
  <PresentationFormat>On-screen Show (16:9)</PresentationFormat>
  <Paragraphs>110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Roboto</vt:lpstr>
      <vt:lpstr>Lato</vt:lpstr>
      <vt:lpstr>Arial</vt:lpstr>
      <vt:lpstr>Simple Light</vt:lpstr>
      <vt:lpstr>Office Theme</vt:lpstr>
      <vt:lpstr>PowerPoint Presentation</vt:lpstr>
      <vt:lpstr>Introduction</vt:lpstr>
      <vt:lpstr>Project Data Background (1981-2017)</vt:lpstr>
      <vt:lpstr>Mean Body Mass Dataset # 1: Beginning of Study (1982)</vt:lpstr>
      <vt:lpstr>Mean Body Mass Dataset # 1: End of Study (2017)</vt:lpstr>
      <vt:lpstr>Average Yearly Temperature over a 36 year period: Beaufort Sea</vt:lpstr>
      <vt:lpstr>Polar Bear Population: A Snapshot of Body Mass over Time</vt:lpstr>
      <vt:lpstr>Polar Bear Population (Sample)</vt:lpstr>
      <vt:lpstr>Visual Summary of Physical Condition</vt:lpstr>
      <vt:lpstr> Temperature &amp; Mass over a 36 year period: Beaufort Sea</vt:lpstr>
      <vt:lpstr>Statistical Test: Pearson’s Correlation for Linear Relationship between Mass and Year</vt:lpstr>
      <vt:lpstr>Conclusion Analysis: Part I- We need more data…</vt:lpstr>
      <vt:lpstr>Drawing Conclusion on Polar Bear Health &amp; Climate Change</vt:lpstr>
      <vt:lpstr>Conservation Efforts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nath</dc:creator>
  <cp:lastModifiedBy>nick nath</cp:lastModifiedBy>
  <cp:revision>1</cp:revision>
  <dcterms:modified xsi:type="dcterms:W3CDTF">2024-01-19T03:42:50Z</dcterms:modified>
</cp:coreProperties>
</file>